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s/slide2.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0.xml" ContentType="application/vnd.openxmlformats-officedocument.presentationml.slide+xml"/>
  <Override PartName="/ppt/slides/slide9.xml" ContentType="application/vnd.openxmlformats-officedocument.presentationml.slide+xml"/>
  <Override PartName="/ppt/slides/slide8.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1.xml" ContentType="application/vnd.openxmlformats-officedocument.presentationml.slide+xml"/>
  <Override PartName="/ppt/slides/slide16.xml" ContentType="application/vnd.openxmlformats-officedocument.presentationml.slide+xml"/>
  <Override PartName="/ppt/slides/slide18.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3.xml" ContentType="application/vnd.openxmlformats-officedocument.presentationml.slide+xml"/>
  <Override PartName="/ppt/slides/slide17.xml" ContentType="application/vnd.openxmlformats-officedocument.presentationml.slide+xml"/>
  <Override PartName="/ppt/slides/slide19.xml" ContentType="application/vnd.openxmlformats-officedocument.presentationml.slide+xml"/>
  <Override PartName="/ppt/slides/slide21.xml" ContentType="application/vnd.openxmlformats-officedocument.presentationml.slide+xml"/>
  <Override PartName="/ppt/slides/slide20.xml" ContentType="application/vnd.openxmlformats-officedocument.presentationml.slide+xml"/>
  <Override PartName="/ppt/slides/slide22.xml" ContentType="application/vnd.openxmlformats-officedocument.presentationml.slide+xml"/>
  <Override PartName="/ppt/notesSlides/notesSlide4.xml" ContentType="application/vnd.openxmlformats-officedocument.presentationml.notesSlide+xml"/>
  <Override PartName="/ppt/slideMasters/slideMaster1.xml" ContentType="application/vnd.openxmlformats-officedocument.presentationml.slideMaster+xml"/>
  <Override PartName="/ppt/notesSlides/notesSlide3.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8.xml" ContentType="application/vnd.openxmlformats-officedocument.presentationml.slideLayout+xml"/>
  <Override PartName="/ppt/slideLayouts/slideLayout7.xml" ContentType="application/vnd.openxmlformats-officedocument.presentationml.slideLayout+xml"/>
  <Override PartName="/ppt/slideLayouts/slideLayout6.xml" ContentType="application/vnd.openxmlformats-officedocument.presentationml.slideLayout+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notesSlides/notesSlide2.xml" ContentType="application/vnd.openxmlformats-officedocument.presentationml.notesSlide+xml"/>
  <Override PartName="/ppt/notesSlides/notesSlide1.xml" ContentType="application/vnd.openxmlformats-officedocument.presentationml.notesSlide+xml"/>
  <Override PartName="/ppt/notesMasters/notesMaster1.xml" ContentType="application/vnd.openxmlformats-officedocument.presentationml.notesMaster+xml"/>
  <Override PartName="/ppt/theme/theme1.xml" ContentType="application/vnd.openxmlformats-officedocument.theme+xml"/>
  <Override PartName="/ppt/theme/theme2.xml" ContentType="application/vnd.openxmlformats-officedocument.theme+xml"/>
  <Override PartName="/ppt/viewProps.xml" ContentType="application/vnd.openxmlformats-officedocument.presentationml.viewProps+xml"/>
  <Override PartName="/ppt/tableStyles.xml" ContentType="application/vnd.openxmlformats-officedocument.presentationml.tableStyles+xml"/>
  <Override PartName="/ppt/presProps.xml" ContentType="application/vnd.openxmlformats-officedocument.presentationml.presProps+xml"/>
  <Override PartName="/docProps/core.xml" ContentType="application/vnd.openxmlformats-package.core-properties+xml"/>
  <Override PartName="/docProps/app.xml" ContentType="application/vnd.openxmlformats-officedocument.extended-properties+xml"/>
  <Override PartName="/ppt/revisionInfo.xml" ContentType="application/vnd.ms-powerpoint.revisioninfo+xml"/>
  <Override PartName="/customXml/itemProps2.xml" ContentType="application/vnd.openxmlformats-officedocument.customXmlProperties+xml"/>
  <Override PartName="/customXml/itemProps1.xml" ContentType="application/vnd.openxmlformats-officedocument.customXmlProperties+xml"/>
  <Override PartName="/customXml/itemProps3.xml" ContentType="application/vnd.openxmlformats-officedocument.customXmlProperties+xml"/>
  <Override PartName="/docProps/custom.xml" ContentType="application/vnd.openxmlformats-officedocument.custom-properties+xml"/>
  <Override PartName="/customXml/itemProps4.xml" ContentType="application/vnd.openxmlformats-officedocument.customXml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0"/>
  </p:notesMasterIdLst>
  <p:sldIdLst>
    <p:sldId id="474" r:id="rId2"/>
    <p:sldId id="660" r:id="rId3"/>
    <p:sldId id="653" r:id="rId4"/>
    <p:sldId id="655" r:id="rId5"/>
    <p:sldId id="556" r:id="rId6"/>
    <p:sldId id="657" r:id="rId7"/>
    <p:sldId id="656" r:id="rId8"/>
    <p:sldId id="646" r:id="rId9"/>
    <p:sldId id="661" r:id="rId10"/>
    <p:sldId id="648" r:id="rId11"/>
    <p:sldId id="662" r:id="rId12"/>
    <p:sldId id="658" r:id="rId13"/>
    <p:sldId id="659" r:id="rId14"/>
    <p:sldId id="665" r:id="rId15"/>
    <p:sldId id="666" r:id="rId16"/>
    <p:sldId id="667" r:id="rId17"/>
    <p:sldId id="669" r:id="rId18"/>
    <p:sldId id="671" r:id="rId19"/>
    <p:sldId id="675" r:id="rId20"/>
    <p:sldId id="677" r:id="rId21"/>
    <p:sldId id="678" r:id="rId22"/>
    <p:sldId id="679" r:id="rId23"/>
    <p:sldId id="681" r:id="rId24"/>
    <p:sldId id="672" r:id="rId25"/>
    <p:sldId id="670" r:id="rId26"/>
    <p:sldId id="668" r:id="rId27"/>
    <p:sldId id="674" r:id="rId28"/>
    <p:sldId id="465" r:id="rId29"/>
  </p:sldIdLst>
  <p:sldSz cx="9144000" cy="6858000" type="screen4x3"/>
  <p:notesSz cx="7104063" cy="10234613"/>
  <p:defaultTex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166B99DD-D00B-4B7B-B962-1A9EDD51A67B}">
          <p14:sldIdLst>
            <p14:sldId id="474"/>
            <p14:sldId id="660"/>
            <p14:sldId id="653"/>
            <p14:sldId id="655"/>
            <p14:sldId id="556"/>
            <p14:sldId id="657"/>
            <p14:sldId id="656"/>
            <p14:sldId id="646"/>
            <p14:sldId id="661"/>
            <p14:sldId id="648"/>
            <p14:sldId id="662"/>
            <p14:sldId id="658"/>
            <p14:sldId id="659"/>
            <p14:sldId id="665"/>
            <p14:sldId id="666"/>
            <p14:sldId id="667"/>
            <p14:sldId id="669"/>
            <p14:sldId id="671"/>
            <p14:sldId id="675"/>
            <p14:sldId id="677"/>
            <p14:sldId id="678"/>
            <p14:sldId id="679"/>
            <p14:sldId id="681"/>
            <p14:sldId id="672"/>
            <p14:sldId id="670"/>
            <p14:sldId id="668"/>
            <p14:sldId id="674"/>
            <p14:sldId id="465"/>
          </p14:sldIdLst>
        </p14:section>
        <p14:section name="Untitled Section" id="{708A1C36-AFD4-40C9-9065-070AD49527D7}">
          <p14:sldIdLst/>
        </p14:section>
      </p14:sectionLst>
    </p:ex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3224">
          <p15:clr>
            <a:srgbClr val="A4A3A4"/>
          </p15:clr>
        </p15:guide>
        <p15:guide id="2" pos="2238">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33CC"/>
    <a:srgbClr val="376092"/>
    <a:srgbClr val="5A8B25"/>
    <a:srgbClr val="476D1D"/>
    <a:srgbClr val="6B6B6B"/>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55" autoAdjust="0"/>
    <p:restoredTop sz="94747" autoAdjust="0"/>
  </p:normalViewPr>
  <p:slideViewPr>
    <p:cSldViewPr>
      <p:cViewPr varScale="1">
        <p:scale>
          <a:sx n="64" d="100"/>
          <a:sy n="64" d="100"/>
        </p:scale>
        <p:origin x="1336" y="36"/>
      </p:cViewPr>
      <p:guideLst>
        <p:guide orient="horz" pos="2160"/>
        <p:guide pos="2880"/>
      </p:guideLst>
    </p:cSldViewPr>
  </p:slideViewPr>
  <p:notesTextViewPr>
    <p:cViewPr>
      <p:scale>
        <a:sx n="100" d="100"/>
        <a:sy n="100" d="100"/>
      </p:scale>
      <p:origin x="0" y="0"/>
    </p:cViewPr>
  </p:notesTextViewPr>
  <p:sorterViewPr>
    <p:cViewPr>
      <p:scale>
        <a:sx n="66" d="100"/>
        <a:sy n="66" d="100"/>
      </p:scale>
      <p:origin x="0" y="0"/>
    </p:cViewPr>
  </p:sorterViewPr>
  <p:notesViewPr>
    <p:cSldViewPr>
      <p:cViewPr varScale="1">
        <p:scale>
          <a:sx n="55" d="100"/>
          <a:sy n="55" d="100"/>
        </p:scale>
        <p:origin x="-1938" y="-90"/>
      </p:cViewPr>
      <p:guideLst>
        <p:guide orient="horz" pos="3224"/>
        <p:guide pos="2238"/>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customXml" Target="../customXml/item4.xml"/><Relationship Id="rId21" Type="http://schemas.openxmlformats.org/officeDocument/2006/relationships/slide" Target="slides/slide20.xml"/><Relationship Id="rId34"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theme" Target="theme/theme1.xml"/><Relationship Id="rId38" Type="http://schemas.openxmlformats.org/officeDocument/2006/relationships/customXml" Target="../customXml/item3.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viewProps" Target="viewProps.xml"/><Relationship Id="rId37" Type="http://schemas.openxmlformats.org/officeDocument/2006/relationships/customXml" Target="../customXml/item2.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customXml" Target="../customXml/item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notesMaster" Target="notesMasters/notesMaster1.xml"/><Relationship Id="rId35" Type="http://schemas.microsoft.com/office/2015/10/relationships/revisionInfo" Target="revisionInfo.xml"/><Relationship Id="rId8" Type="http://schemas.openxmlformats.org/officeDocument/2006/relationships/slide" Target="slides/slide7.xml"/><Relationship Id="rId3" Type="http://schemas.openxmlformats.org/officeDocument/2006/relationships/slide" Target="slides/slide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78427" cy="511731"/>
          </a:xfrm>
          <a:prstGeom prst="rect">
            <a:avLst/>
          </a:prstGeom>
        </p:spPr>
        <p:txBody>
          <a:bodyPr vert="horz" lIns="99075" tIns="49538" rIns="99075" bIns="49538" rtlCol="0"/>
          <a:lstStyle>
            <a:lvl1pPr algn="l">
              <a:defRPr sz="1300"/>
            </a:lvl1pPr>
          </a:lstStyle>
          <a:p>
            <a:endParaRPr lang="fr-BE"/>
          </a:p>
        </p:txBody>
      </p:sp>
      <p:sp>
        <p:nvSpPr>
          <p:cNvPr id="3" name="Date Placeholder 2"/>
          <p:cNvSpPr>
            <a:spLocks noGrp="1"/>
          </p:cNvSpPr>
          <p:nvPr>
            <p:ph type="dt" idx="1"/>
          </p:nvPr>
        </p:nvSpPr>
        <p:spPr>
          <a:xfrm>
            <a:off x="4023992" y="0"/>
            <a:ext cx="3078427" cy="511731"/>
          </a:xfrm>
          <a:prstGeom prst="rect">
            <a:avLst/>
          </a:prstGeom>
        </p:spPr>
        <p:txBody>
          <a:bodyPr vert="horz" lIns="99075" tIns="49538" rIns="99075" bIns="49538" rtlCol="0"/>
          <a:lstStyle>
            <a:lvl1pPr algn="r">
              <a:defRPr sz="1300"/>
            </a:lvl1pPr>
          </a:lstStyle>
          <a:p>
            <a:fld id="{BF40641D-8B64-4CF4-B994-2D82F6045B05}" type="datetimeFigureOut">
              <a:rPr lang="fr-BE" smtClean="0"/>
              <a:pPr/>
              <a:t>21-11-17</a:t>
            </a:fld>
            <a:endParaRPr lang="fr-BE"/>
          </a:p>
        </p:txBody>
      </p:sp>
      <p:sp>
        <p:nvSpPr>
          <p:cNvPr id="4" name="Slide Image Placeholder 3"/>
          <p:cNvSpPr>
            <a:spLocks noGrp="1" noRot="1" noChangeAspect="1"/>
          </p:cNvSpPr>
          <p:nvPr>
            <p:ph type="sldImg" idx="2"/>
          </p:nvPr>
        </p:nvSpPr>
        <p:spPr>
          <a:xfrm>
            <a:off x="995363" y="768350"/>
            <a:ext cx="5113337" cy="3836988"/>
          </a:xfrm>
          <a:prstGeom prst="rect">
            <a:avLst/>
          </a:prstGeom>
          <a:noFill/>
          <a:ln w="12700">
            <a:solidFill>
              <a:prstClr val="black"/>
            </a:solidFill>
          </a:ln>
        </p:spPr>
        <p:txBody>
          <a:bodyPr vert="horz" lIns="99075" tIns="49538" rIns="99075" bIns="49538" rtlCol="0" anchor="ctr"/>
          <a:lstStyle/>
          <a:p>
            <a:endParaRPr lang="fr-BE"/>
          </a:p>
        </p:txBody>
      </p:sp>
      <p:sp>
        <p:nvSpPr>
          <p:cNvPr id="5" name="Notes Placeholder 4"/>
          <p:cNvSpPr>
            <a:spLocks noGrp="1"/>
          </p:cNvSpPr>
          <p:nvPr>
            <p:ph type="body" sz="quarter" idx="3"/>
          </p:nvPr>
        </p:nvSpPr>
        <p:spPr>
          <a:xfrm>
            <a:off x="710407" y="4861441"/>
            <a:ext cx="5683250" cy="4605576"/>
          </a:xfrm>
          <a:prstGeom prst="rect">
            <a:avLst/>
          </a:prstGeom>
        </p:spPr>
        <p:txBody>
          <a:bodyPr vert="horz" lIns="99075" tIns="49538" rIns="99075" bIns="49538"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r-BE"/>
          </a:p>
        </p:txBody>
      </p:sp>
      <p:sp>
        <p:nvSpPr>
          <p:cNvPr id="6" name="Footer Placeholder 5"/>
          <p:cNvSpPr>
            <a:spLocks noGrp="1"/>
          </p:cNvSpPr>
          <p:nvPr>
            <p:ph type="ftr" sz="quarter" idx="4"/>
          </p:nvPr>
        </p:nvSpPr>
        <p:spPr>
          <a:xfrm>
            <a:off x="0" y="9721106"/>
            <a:ext cx="3078427" cy="511731"/>
          </a:xfrm>
          <a:prstGeom prst="rect">
            <a:avLst/>
          </a:prstGeom>
        </p:spPr>
        <p:txBody>
          <a:bodyPr vert="horz" lIns="99075" tIns="49538" rIns="99075" bIns="49538" rtlCol="0" anchor="b"/>
          <a:lstStyle>
            <a:lvl1pPr algn="l">
              <a:defRPr sz="1300"/>
            </a:lvl1pPr>
          </a:lstStyle>
          <a:p>
            <a:endParaRPr lang="fr-BE"/>
          </a:p>
        </p:txBody>
      </p:sp>
      <p:sp>
        <p:nvSpPr>
          <p:cNvPr id="7" name="Slide Number Placeholder 6"/>
          <p:cNvSpPr>
            <a:spLocks noGrp="1"/>
          </p:cNvSpPr>
          <p:nvPr>
            <p:ph type="sldNum" sz="quarter" idx="5"/>
          </p:nvPr>
        </p:nvSpPr>
        <p:spPr>
          <a:xfrm>
            <a:off x="4023992" y="9721106"/>
            <a:ext cx="3078427" cy="511731"/>
          </a:xfrm>
          <a:prstGeom prst="rect">
            <a:avLst/>
          </a:prstGeom>
        </p:spPr>
        <p:txBody>
          <a:bodyPr vert="horz" lIns="99075" tIns="49538" rIns="99075" bIns="49538" rtlCol="0" anchor="b"/>
          <a:lstStyle>
            <a:lvl1pPr algn="r">
              <a:defRPr sz="1300"/>
            </a:lvl1pPr>
          </a:lstStyle>
          <a:p>
            <a:fld id="{C89D0997-E702-492A-BA68-E2855B143F37}" type="slidenum">
              <a:rPr lang="fr-BE" smtClean="0"/>
              <a:pPr/>
              <a:t>‹#›</a:t>
            </a:fld>
            <a:endParaRPr lang="fr-BE"/>
          </a:p>
        </p:txBody>
      </p:sp>
    </p:spTree>
    <p:extLst>
      <p:ext uri="{BB962C8B-B14F-4D97-AF65-F5344CB8AC3E}">
        <p14:creationId xmlns:p14="http://schemas.microsoft.com/office/powerpoint/2010/main" val="146343647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C89D0997-E702-492A-BA68-E2855B143F37}" type="slidenum">
              <a:rPr lang="fr-BE" smtClean="0"/>
              <a:pPr/>
              <a:t>3</a:t>
            </a:fld>
            <a:endParaRPr lang="fr-BE"/>
          </a:p>
        </p:txBody>
      </p:sp>
    </p:spTree>
    <p:extLst>
      <p:ext uri="{BB962C8B-B14F-4D97-AF65-F5344CB8AC3E}">
        <p14:creationId xmlns:p14="http://schemas.microsoft.com/office/powerpoint/2010/main" val="245252471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C89D0997-E702-492A-BA68-E2855B143F37}" type="slidenum">
              <a:rPr lang="fr-BE" smtClean="0"/>
              <a:pPr/>
              <a:t>5</a:t>
            </a:fld>
            <a:endParaRPr lang="fr-BE"/>
          </a:p>
        </p:txBody>
      </p:sp>
    </p:spTree>
    <p:extLst>
      <p:ext uri="{BB962C8B-B14F-4D97-AF65-F5344CB8AC3E}">
        <p14:creationId xmlns:p14="http://schemas.microsoft.com/office/powerpoint/2010/main" val="356280540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741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GB" altLang="en-US"/>
          </a:p>
        </p:txBody>
      </p:sp>
      <p:sp>
        <p:nvSpPr>
          <p:cNvPr id="17412"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9E8845D0-A267-452C-9D85-A8FC0EE7879B}" type="slidenum">
              <a:rPr lang="fr-BE" altLang="en-US" smtClean="0"/>
              <a:pPr/>
              <a:t>6</a:t>
            </a:fld>
            <a:endParaRPr lang="fr-BE" altLang="en-US"/>
          </a:p>
        </p:txBody>
      </p:sp>
    </p:spTree>
    <p:extLst>
      <p:ext uri="{BB962C8B-B14F-4D97-AF65-F5344CB8AC3E}">
        <p14:creationId xmlns:p14="http://schemas.microsoft.com/office/powerpoint/2010/main" val="153262861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r>
              <a:rPr lang="es-ES" dirty="0"/>
              <a:t>Otro ejemplo de ello son los inventarios</a:t>
            </a:r>
            <a:r>
              <a:rPr lang="es-ES" baseline="0" dirty="0"/>
              <a:t> nacionales de movimientos del terreno (movimientos de ladera y subsidencia) realizados y actualizados por los Servicios Geológicos. Dentro del grupo de expertos hemos creado este año un grupo de trabajo en movimientos del terreno con el objetivo de: 1) proporcionar mapas pan-europeos armonizados sobre el estado de los movimientos del terreno; </a:t>
            </a:r>
          </a:p>
          <a:p>
            <a:endParaRPr lang="es-ES" baseline="0" dirty="0"/>
          </a:p>
        </p:txBody>
      </p:sp>
      <p:sp>
        <p:nvSpPr>
          <p:cNvPr id="4" name="3 Marcador de número de diapositiva"/>
          <p:cNvSpPr>
            <a:spLocks noGrp="1"/>
          </p:cNvSpPr>
          <p:nvPr>
            <p:ph type="sldNum" sz="quarter" idx="10"/>
          </p:nvPr>
        </p:nvSpPr>
        <p:spPr/>
        <p:txBody>
          <a:bodyPr/>
          <a:lstStyle/>
          <a:p>
            <a:fld id="{C89D0997-E702-492A-BA68-E2855B143F37}" type="slidenum">
              <a:rPr lang="fr-BE" smtClean="0"/>
              <a:pPr/>
              <a:t>10</a:t>
            </a:fld>
            <a:endParaRPr lang="fr-BE"/>
          </a:p>
        </p:txBody>
      </p:sp>
    </p:spTree>
    <p:extLst>
      <p:ext uri="{BB962C8B-B14F-4D97-AF65-F5344CB8AC3E}">
        <p14:creationId xmlns:p14="http://schemas.microsoft.com/office/powerpoint/2010/main" val="392483585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048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fr-BE" altLang="en-US"/>
              <a:t>Revision of the activieis done since the Mou was signed in october 2015. with the next slide you start to intruduce the topic of the meeting, you could mention the current activities at european level and metion that so far we are not doing anyhting at European level but it is an intersting topic to be explored. The acvities on geheritate or geoconservation are being carry out by our members at national level.</a:t>
            </a:r>
            <a:endParaRPr lang="en-GB" altLang="en-US"/>
          </a:p>
        </p:txBody>
      </p:sp>
      <p:sp>
        <p:nvSpPr>
          <p:cNvPr id="20484"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E2575CA6-8900-4E5B-9E7A-E4DEAD870CDA}" type="slidenum">
              <a:rPr lang="pt-PT" altLang="en-US" smtClean="0"/>
              <a:pPr/>
              <a:t>13</a:t>
            </a:fld>
            <a:endParaRPr lang="pt-PT" altLang="en-US"/>
          </a:p>
        </p:txBody>
      </p:sp>
    </p:spTree>
    <p:extLst>
      <p:ext uri="{BB962C8B-B14F-4D97-AF65-F5344CB8AC3E}">
        <p14:creationId xmlns:p14="http://schemas.microsoft.com/office/powerpoint/2010/main" val="177993536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Espace réservé de l'image des diapositives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4339" name="Espace réservé des notes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fr-FR" altLang="fr-FR"/>
          </a:p>
        </p:txBody>
      </p:sp>
      <p:sp>
        <p:nvSpPr>
          <p:cNvPr id="14340" name="Espace réservé du numéro de diapositive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itchFamily="34" charset="0"/>
                <a:ea typeface="MS PGothic" pitchFamily="34" charset="-128"/>
              </a:defRPr>
            </a:lvl1pPr>
            <a:lvl2pPr marL="742950" indent="-285750">
              <a:defRPr>
                <a:solidFill>
                  <a:schemeClr val="tx1"/>
                </a:solidFill>
                <a:latin typeface="Calibri" pitchFamily="34" charset="0"/>
                <a:ea typeface="MS PGothic" pitchFamily="34" charset="-128"/>
              </a:defRPr>
            </a:lvl2pPr>
            <a:lvl3pPr marL="1143000" indent="-228600">
              <a:defRPr>
                <a:solidFill>
                  <a:schemeClr val="tx1"/>
                </a:solidFill>
                <a:latin typeface="Calibri" pitchFamily="34" charset="0"/>
                <a:ea typeface="MS PGothic" pitchFamily="34" charset="-128"/>
              </a:defRPr>
            </a:lvl3pPr>
            <a:lvl4pPr marL="1600200" indent="-228600">
              <a:defRPr>
                <a:solidFill>
                  <a:schemeClr val="tx1"/>
                </a:solidFill>
                <a:latin typeface="Calibri" pitchFamily="34" charset="0"/>
                <a:ea typeface="MS PGothic" pitchFamily="34" charset="-128"/>
              </a:defRPr>
            </a:lvl4pPr>
            <a:lvl5pPr marL="2057400" indent="-228600">
              <a:defRPr>
                <a:solidFill>
                  <a:schemeClr val="tx1"/>
                </a:solidFill>
                <a:latin typeface="Calibri" pitchFamily="34" charset="0"/>
                <a:ea typeface="MS PGothic" pitchFamily="34" charset="-128"/>
              </a:defRPr>
            </a:lvl5pPr>
            <a:lvl6pPr marL="2514600" indent="-228600" eaLnBrk="0" fontAlgn="base" hangingPunct="0">
              <a:spcBef>
                <a:spcPct val="0"/>
              </a:spcBef>
              <a:spcAft>
                <a:spcPct val="0"/>
              </a:spcAft>
              <a:defRPr>
                <a:solidFill>
                  <a:schemeClr val="tx1"/>
                </a:solidFill>
                <a:latin typeface="Calibri" pitchFamily="34" charset="0"/>
                <a:ea typeface="MS PGothic" pitchFamily="34" charset="-128"/>
              </a:defRPr>
            </a:lvl6pPr>
            <a:lvl7pPr marL="2971800" indent="-228600" eaLnBrk="0" fontAlgn="base" hangingPunct="0">
              <a:spcBef>
                <a:spcPct val="0"/>
              </a:spcBef>
              <a:spcAft>
                <a:spcPct val="0"/>
              </a:spcAft>
              <a:defRPr>
                <a:solidFill>
                  <a:schemeClr val="tx1"/>
                </a:solidFill>
                <a:latin typeface="Calibri" pitchFamily="34" charset="0"/>
                <a:ea typeface="MS PGothic" pitchFamily="34" charset="-128"/>
              </a:defRPr>
            </a:lvl7pPr>
            <a:lvl8pPr marL="3429000" indent="-228600" eaLnBrk="0" fontAlgn="base" hangingPunct="0">
              <a:spcBef>
                <a:spcPct val="0"/>
              </a:spcBef>
              <a:spcAft>
                <a:spcPct val="0"/>
              </a:spcAft>
              <a:defRPr>
                <a:solidFill>
                  <a:schemeClr val="tx1"/>
                </a:solidFill>
                <a:latin typeface="Calibri" pitchFamily="34" charset="0"/>
                <a:ea typeface="MS PGothic" pitchFamily="34" charset="-128"/>
              </a:defRPr>
            </a:lvl8pPr>
            <a:lvl9pPr marL="3886200" indent="-228600" eaLnBrk="0" fontAlgn="base" hangingPunct="0">
              <a:spcBef>
                <a:spcPct val="0"/>
              </a:spcBef>
              <a:spcAft>
                <a:spcPct val="0"/>
              </a:spcAft>
              <a:defRPr>
                <a:solidFill>
                  <a:schemeClr val="tx1"/>
                </a:solidFill>
                <a:latin typeface="Calibri" pitchFamily="34" charset="0"/>
                <a:ea typeface="MS PGothic" pitchFamily="34" charset="-128"/>
              </a:defRPr>
            </a:lvl9pPr>
          </a:lstStyle>
          <a:p>
            <a:fld id="{B85229B2-6B1A-4D33-A86A-01DB565B7EBE}" type="slidenum">
              <a:rPr lang="fr-FR" altLang="fr-FR" smtClean="0"/>
              <a:pPr/>
              <a:t>19</a:t>
            </a:fld>
            <a:endParaRPr lang="fr-FR" altLang="fr-FR"/>
          </a:p>
        </p:txBody>
      </p:sp>
    </p:spTree>
    <p:extLst>
      <p:ext uri="{BB962C8B-B14F-4D97-AF65-F5344CB8AC3E}">
        <p14:creationId xmlns:p14="http://schemas.microsoft.com/office/powerpoint/2010/main" val="4230730991"/>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7" name="Picture 6" descr="immagine mondo con auricolari.jpg"/>
          <p:cNvPicPr>
            <a:picLocks noChangeAspect="1"/>
          </p:cNvPicPr>
          <p:nvPr userDrawn="1"/>
        </p:nvPicPr>
        <p:blipFill>
          <a:blip r:embed="rId2" cstate="print"/>
          <a:stretch>
            <a:fillRect/>
          </a:stretch>
        </p:blipFill>
        <p:spPr>
          <a:xfrm>
            <a:off x="899592" y="1027042"/>
            <a:ext cx="7488832" cy="4940213"/>
          </a:xfrm>
          <a:prstGeom prst="rect">
            <a:avLst/>
          </a:prstGeom>
        </p:spPr>
      </p:pic>
      <p:sp>
        <p:nvSpPr>
          <p:cNvPr id="2" name="Title 1"/>
          <p:cNvSpPr>
            <a:spLocks noGrp="1"/>
          </p:cNvSpPr>
          <p:nvPr>
            <p:ph type="ctrTitle"/>
          </p:nvPr>
        </p:nvSpPr>
        <p:spPr>
          <a:xfrm>
            <a:off x="1691680" y="116633"/>
            <a:ext cx="7452320" cy="792087"/>
          </a:xfrm>
          <a:solidFill>
            <a:schemeClr val="bg1">
              <a:lumMod val="85000"/>
            </a:schemeClr>
          </a:solidFill>
          <a:ln>
            <a:solidFill>
              <a:schemeClr val="bg1">
                <a:lumMod val="85000"/>
              </a:schemeClr>
            </a:solidFill>
          </a:ln>
        </p:spPr>
        <p:txBody>
          <a:bodyPr>
            <a:normAutofit/>
          </a:bodyPr>
          <a:lstStyle>
            <a:lvl1pPr algn="ctr">
              <a:defRPr sz="3600" b="1" baseline="0">
                <a:solidFill>
                  <a:schemeClr val="accent1">
                    <a:lumMod val="50000"/>
                  </a:schemeClr>
                </a:solidFill>
                <a:effectLst>
                  <a:outerShdw blurRad="38100" dist="38100" dir="2700000" algn="tl">
                    <a:srgbClr val="000000">
                      <a:alpha val="43137"/>
                    </a:srgbClr>
                  </a:outerShdw>
                </a:effectLst>
                <a:latin typeface="Euphemia" pitchFamily="34" charset="0"/>
                <a:cs typeface="Browallia New" pitchFamily="34" charset="-34"/>
              </a:defRPr>
            </a:lvl1pPr>
          </a:lstStyle>
          <a:p>
            <a:r>
              <a:rPr lang="en-US" dirty="0"/>
              <a:t>Click to edit Master title style</a:t>
            </a:r>
            <a:endParaRPr lang="fr-BE" dirty="0"/>
          </a:p>
        </p:txBody>
      </p:sp>
      <p:sp>
        <p:nvSpPr>
          <p:cNvPr id="3" name="Subtitle 2"/>
          <p:cNvSpPr>
            <a:spLocks noGrp="1"/>
          </p:cNvSpPr>
          <p:nvPr>
            <p:ph type="subTitle" idx="1"/>
          </p:nvPr>
        </p:nvSpPr>
        <p:spPr>
          <a:xfrm>
            <a:off x="2987824" y="2492896"/>
            <a:ext cx="2880320" cy="1752600"/>
          </a:xfrm>
          <a:solidFill>
            <a:schemeClr val="bg1">
              <a:alpha val="34000"/>
            </a:schemeClr>
          </a:solidFill>
        </p:spPr>
        <p:txBody>
          <a:bodyPr/>
          <a:lstStyle>
            <a:lvl1pPr marL="0" indent="0" algn="ctr">
              <a:buNone/>
              <a:defRPr b="1" normalizeH="0" baseline="0">
                <a:solidFill>
                  <a:schemeClr val="tx2">
                    <a:lumMod val="75000"/>
                  </a:schemeClr>
                </a:solidFill>
                <a:effectLst>
                  <a:outerShdw dist="12700" dir="4200000" sx="101000" sy="101000" algn="ctr" rotWithShape="0">
                    <a:schemeClr val="bg1"/>
                  </a:outerShdw>
                </a:effectLst>
                <a:latin typeface="Euphemia" pitchFamily="34" charset="0"/>
                <a:cs typeface="Browallia New" pitchFamily="34" charset="-34"/>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subtitle style</a:t>
            </a:r>
            <a:endParaRPr lang="fr-BE" dirty="0"/>
          </a:p>
        </p:txBody>
      </p:sp>
      <p:sp>
        <p:nvSpPr>
          <p:cNvPr id="9" name="Title 1"/>
          <p:cNvSpPr txBox="1">
            <a:spLocks/>
          </p:cNvSpPr>
          <p:nvPr userDrawn="1"/>
        </p:nvSpPr>
        <p:spPr>
          <a:xfrm>
            <a:off x="0" y="6165305"/>
            <a:ext cx="9144000" cy="648071"/>
          </a:xfrm>
          <a:prstGeom prst="rect">
            <a:avLst/>
          </a:prstGeom>
          <a:solidFill>
            <a:schemeClr val="bg1">
              <a:lumMod val="85000"/>
            </a:schemeClr>
          </a:solidFill>
          <a:ln>
            <a:solidFill>
              <a:schemeClr val="bg1">
                <a:lumMod val="85000"/>
              </a:schemeClr>
            </a:solidFill>
          </a:ln>
        </p:spPr>
        <p:txBody>
          <a:bodyPr vert="horz" lIns="91440" tIns="45720" rIns="91440" bIns="45720" rtlCol="0" anchor="ctr">
            <a:normAutofit/>
          </a:bodyPr>
          <a:lstStyle>
            <a:lvl1pPr algn="r">
              <a:defRPr sz="6000" baseline="0">
                <a:solidFill>
                  <a:schemeClr val="accent1">
                    <a:lumMod val="50000"/>
                  </a:schemeClr>
                </a:solidFill>
                <a:effectLst>
                  <a:outerShdw blurRad="38100" dist="38100" dir="2700000" algn="tl">
                    <a:srgbClr val="000000">
                      <a:alpha val="43137"/>
                    </a:srgbClr>
                  </a:outerShdw>
                </a:effectLst>
                <a:latin typeface="Browallia New" pitchFamily="34" charset="-34"/>
                <a:cs typeface="Browallia New" pitchFamily="34" charset="-34"/>
              </a:defRPr>
            </a:lvl1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3200" b="1" i="0" u="none" strike="noStrike" kern="1200" cap="none" spc="0" normalizeH="0" baseline="0" noProof="0" dirty="0">
                <a:ln>
                  <a:noFill/>
                </a:ln>
                <a:solidFill>
                  <a:srgbClr val="476D1D"/>
                </a:solidFill>
                <a:effectLst/>
                <a:uLnTx/>
                <a:uFillTx/>
                <a:latin typeface="Browallia New" pitchFamily="34" charset="-34"/>
                <a:ea typeface="+mj-ea"/>
                <a:cs typeface="Browallia New" pitchFamily="34" charset="-34"/>
              </a:rPr>
              <a:t>40 Years Listening to the Beat of the Earth </a:t>
            </a:r>
            <a:endParaRPr kumimoji="0" lang="fr-BE" sz="3200" b="1" i="0" u="none" strike="noStrike" kern="1200" cap="none" spc="0" normalizeH="0" baseline="0" noProof="0" dirty="0">
              <a:ln>
                <a:noFill/>
              </a:ln>
              <a:solidFill>
                <a:srgbClr val="476D1D"/>
              </a:solidFill>
              <a:effectLst/>
              <a:uLnTx/>
              <a:uFillTx/>
              <a:latin typeface="Browallia New" pitchFamily="34" charset="-34"/>
              <a:ea typeface="+mj-ea"/>
              <a:cs typeface="Browallia New" pitchFamily="34" charset="-34"/>
            </a:endParaRPr>
          </a:p>
        </p:txBody>
      </p:sp>
      <p:pic>
        <p:nvPicPr>
          <p:cNvPr id="8" name="Picture 7" descr="EGS logo.jpg"/>
          <p:cNvPicPr>
            <a:picLocks noChangeAspect="1"/>
          </p:cNvPicPr>
          <p:nvPr userDrawn="1"/>
        </p:nvPicPr>
        <p:blipFill>
          <a:blip r:embed="rId3" cstate="print"/>
          <a:stretch>
            <a:fillRect/>
          </a:stretch>
        </p:blipFill>
        <p:spPr>
          <a:xfrm>
            <a:off x="102947" y="111662"/>
            <a:ext cx="1588733" cy="941074"/>
          </a:xfrm>
          <a:prstGeom prst="rect">
            <a:avLst/>
          </a:prstGeom>
        </p:spPr>
      </p:pic>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fr-BE"/>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r-BE"/>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6FCD2DB5-8833-4472-91F7-4B5565745DBF}" type="datetimeFigureOut">
              <a:rPr lang="fr-BE" smtClean="0"/>
              <a:pPr/>
              <a:t>21-11-17</a:t>
            </a:fld>
            <a:endParaRPr lang="fr-BE"/>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fr-BE"/>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E4412A7D-37E4-4422-9C9A-50B80A085C60}" type="slidenum">
              <a:rPr lang="fr-BE" smtClean="0"/>
              <a:pPr/>
              <a:t>‹#›</a:t>
            </a:fld>
            <a:endParaRPr lang="fr-BE"/>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endParaRPr lang="fr-BE"/>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r-BE"/>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6FCD2DB5-8833-4472-91F7-4B5565745DBF}" type="datetimeFigureOut">
              <a:rPr lang="fr-BE" smtClean="0"/>
              <a:pPr/>
              <a:t>21-11-17</a:t>
            </a:fld>
            <a:endParaRPr lang="fr-BE"/>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fr-BE"/>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E4412A7D-37E4-4422-9C9A-50B80A085C60}" type="slidenum">
              <a:rPr lang="fr-BE" smtClean="0"/>
              <a:pPr/>
              <a:t>‹#›</a:t>
            </a:fld>
            <a:endParaRPr lang="fr-BE"/>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Título e objecto">
    <p:spTree>
      <p:nvGrpSpPr>
        <p:cNvPr id="1" name=""/>
        <p:cNvGrpSpPr/>
        <p:nvPr/>
      </p:nvGrpSpPr>
      <p:grpSpPr>
        <a:xfrm>
          <a:off x="0" y="0"/>
          <a:ext cx="0" cy="0"/>
          <a:chOff x="0" y="0"/>
          <a:chExt cx="0" cy="0"/>
        </a:xfrm>
      </p:grpSpPr>
      <p:pic>
        <p:nvPicPr>
          <p:cNvPr id="2" name="Picture 7"/>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8682065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userDrawn="1">
  <p:cSld name="1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274945545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endParaRPr lang="fr-BE" dirty="0"/>
          </a:p>
        </p:txBody>
      </p:sp>
      <p:sp>
        <p:nvSpPr>
          <p:cNvPr id="3" name="Content Placeholder 2"/>
          <p:cNvSpPr>
            <a:spLocks noGrp="1"/>
          </p:cNvSpPr>
          <p:nvPr>
            <p:ph idx="1"/>
          </p:nvPr>
        </p:nvSpPr>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fr-BE"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endParaRPr lang="fr-BE"/>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6FCD2DB5-8833-4472-91F7-4B5565745DBF}" type="datetimeFigureOut">
              <a:rPr lang="fr-BE" smtClean="0"/>
              <a:pPr/>
              <a:t>21-11-17</a:t>
            </a:fld>
            <a:endParaRPr lang="fr-BE"/>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fr-BE"/>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E4412A7D-37E4-4422-9C9A-50B80A085C60}" type="slidenum">
              <a:rPr lang="fr-BE" smtClean="0"/>
              <a:pPr/>
              <a:t>‹#›</a:t>
            </a:fld>
            <a:endParaRPr lang="fr-BE"/>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fr-BE"/>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r-BE"/>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r-BE"/>
          </a:p>
        </p:txBody>
      </p:sp>
      <p:sp>
        <p:nvSpPr>
          <p:cNvPr id="5" name="Date Placeholder 4"/>
          <p:cNvSpPr>
            <a:spLocks noGrp="1"/>
          </p:cNvSpPr>
          <p:nvPr>
            <p:ph type="dt" sz="half" idx="10"/>
          </p:nvPr>
        </p:nvSpPr>
        <p:spPr>
          <a:xfrm>
            <a:off x="457200" y="6356350"/>
            <a:ext cx="2133600" cy="365125"/>
          </a:xfrm>
          <a:prstGeom prst="rect">
            <a:avLst/>
          </a:prstGeom>
        </p:spPr>
        <p:txBody>
          <a:bodyPr/>
          <a:lstStyle/>
          <a:p>
            <a:fld id="{6FCD2DB5-8833-4472-91F7-4B5565745DBF}" type="datetimeFigureOut">
              <a:rPr lang="fr-BE" smtClean="0"/>
              <a:pPr/>
              <a:t>21-11-17</a:t>
            </a:fld>
            <a:endParaRPr lang="fr-BE"/>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endParaRPr lang="fr-BE"/>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p>
            <a:fld id="{E4412A7D-37E4-4422-9C9A-50B80A085C60}" type="slidenum">
              <a:rPr lang="fr-BE" smtClean="0"/>
              <a:pPr/>
              <a:t>‹#›</a:t>
            </a:fld>
            <a:endParaRPr lang="fr-BE"/>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fr-BE"/>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r-BE"/>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r-BE"/>
          </a:p>
        </p:txBody>
      </p:sp>
      <p:sp>
        <p:nvSpPr>
          <p:cNvPr id="7" name="Date Placeholder 6"/>
          <p:cNvSpPr>
            <a:spLocks noGrp="1"/>
          </p:cNvSpPr>
          <p:nvPr>
            <p:ph type="dt" sz="half" idx="10"/>
          </p:nvPr>
        </p:nvSpPr>
        <p:spPr>
          <a:xfrm>
            <a:off x="457200" y="6356350"/>
            <a:ext cx="2133600" cy="365125"/>
          </a:xfrm>
          <a:prstGeom prst="rect">
            <a:avLst/>
          </a:prstGeom>
        </p:spPr>
        <p:txBody>
          <a:bodyPr/>
          <a:lstStyle/>
          <a:p>
            <a:fld id="{6FCD2DB5-8833-4472-91F7-4B5565745DBF}" type="datetimeFigureOut">
              <a:rPr lang="fr-BE" smtClean="0"/>
              <a:pPr/>
              <a:t>21-11-17</a:t>
            </a:fld>
            <a:endParaRPr lang="fr-BE"/>
          </a:p>
        </p:txBody>
      </p:sp>
      <p:sp>
        <p:nvSpPr>
          <p:cNvPr id="8" name="Footer Placeholder 7"/>
          <p:cNvSpPr>
            <a:spLocks noGrp="1"/>
          </p:cNvSpPr>
          <p:nvPr>
            <p:ph type="ftr" sz="quarter" idx="11"/>
          </p:nvPr>
        </p:nvSpPr>
        <p:spPr>
          <a:xfrm>
            <a:off x="3124200" y="6356350"/>
            <a:ext cx="2895600" cy="365125"/>
          </a:xfrm>
          <a:prstGeom prst="rect">
            <a:avLst/>
          </a:prstGeom>
        </p:spPr>
        <p:txBody>
          <a:bodyPr/>
          <a:lstStyle/>
          <a:p>
            <a:endParaRPr lang="fr-BE"/>
          </a:p>
        </p:txBody>
      </p:sp>
      <p:sp>
        <p:nvSpPr>
          <p:cNvPr id="9" name="Slide Number Placeholder 8"/>
          <p:cNvSpPr>
            <a:spLocks noGrp="1"/>
          </p:cNvSpPr>
          <p:nvPr>
            <p:ph type="sldNum" sz="quarter" idx="12"/>
          </p:nvPr>
        </p:nvSpPr>
        <p:spPr>
          <a:xfrm>
            <a:off x="6553200" y="6356350"/>
            <a:ext cx="2133600" cy="365125"/>
          </a:xfrm>
          <a:prstGeom prst="rect">
            <a:avLst/>
          </a:prstGeom>
        </p:spPr>
        <p:txBody>
          <a:bodyPr/>
          <a:lstStyle/>
          <a:p>
            <a:fld id="{E4412A7D-37E4-4422-9C9A-50B80A085C60}" type="slidenum">
              <a:rPr lang="fr-BE" smtClean="0"/>
              <a:pPr/>
              <a:t>‹#›</a:t>
            </a:fld>
            <a:endParaRPr lang="fr-BE"/>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ctr">
              <a:defRPr/>
            </a:lvl1pPr>
          </a:lstStyle>
          <a:p>
            <a:r>
              <a:rPr lang="en-US" dirty="0"/>
              <a:t>Click to edit Master title style</a:t>
            </a:r>
            <a:endParaRPr lang="fr-BE" dirty="0"/>
          </a:p>
        </p:txBody>
      </p:sp>
      <p:sp>
        <p:nvSpPr>
          <p:cNvPr id="3" name="Date Placeholder 2"/>
          <p:cNvSpPr>
            <a:spLocks noGrp="1"/>
          </p:cNvSpPr>
          <p:nvPr>
            <p:ph type="dt" sz="half" idx="10"/>
          </p:nvPr>
        </p:nvSpPr>
        <p:spPr>
          <a:xfrm>
            <a:off x="457200" y="6356350"/>
            <a:ext cx="2133600" cy="365125"/>
          </a:xfrm>
          <a:prstGeom prst="rect">
            <a:avLst/>
          </a:prstGeom>
        </p:spPr>
        <p:txBody>
          <a:bodyPr/>
          <a:lstStyle/>
          <a:p>
            <a:fld id="{6FCD2DB5-8833-4472-91F7-4B5565745DBF}" type="datetimeFigureOut">
              <a:rPr lang="fr-BE" smtClean="0"/>
              <a:pPr/>
              <a:t>21-11-17</a:t>
            </a:fld>
            <a:endParaRPr lang="fr-BE"/>
          </a:p>
        </p:txBody>
      </p:sp>
      <p:sp>
        <p:nvSpPr>
          <p:cNvPr id="4" name="Footer Placeholder 3"/>
          <p:cNvSpPr>
            <a:spLocks noGrp="1"/>
          </p:cNvSpPr>
          <p:nvPr>
            <p:ph type="ftr" sz="quarter" idx="11"/>
          </p:nvPr>
        </p:nvSpPr>
        <p:spPr>
          <a:xfrm>
            <a:off x="3124200" y="6356350"/>
            <a:ext cx="2895600" cy="365125"/>
          </a:xfrm>
          <a:prstGeom prst="rect">
            <a:avLst/>
          </a:prstGeom>
        </p:spPr>
        <p:txBody>
          <a:bodyPr/>
          <a:lstStyle/>
          <a:p>
            <a:endParaRPr lang="fr-BE"/>
          </a:p>
        </p:txBody>
      </p:sp>
      <p:sp>
        <p:nvSpPr>
          <p:cNvPr id="5" name="Slide Number Placeholder 4"/>
          <p:cNvSpPr>
            <a:spLocks noGrp="1"/>
          </p:cNvSpPr>
          <p:nvPr>
            <p:ph type="sldNum" sz="quarter" idx="12"/>
          </p:nvPr>
        </p:nvSpPr>
        <p:spPr>
          <a:xfrm>
            <a:off x="6553200" y="6356350"/>
            <a:ext cx="2133600" cy="365125"/>
          </a:xfrm>
          <a:prstGeom prst="rect">
            <a:avLst/>
          </a:prstGeom>
        </p:spPr>
        <p:txBody>
          <a:bodyPr/>
          <a:lstStyle/>
          <a:p>
            <a:fld id="{E4412A7D-37E4-4422-9C9A-50B80A085C60}" type="slidenum">
              <a:rPr lang="fr-BE" smtClean="0"/>
              <a:pPr/>
              <a:t>‹#›</a:t>
            </a:fld>
            <a:endParaRPr lang="fr-BE"/>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457200" y="6356350"/>
            <a:ext cx="2133600" cy="365125"/>
          </a:xfrm>
          <a:prstGeom prst="rect">
            <a:avLst/>
          </a:prstGeom>
        </p:spPr>
        <p:txBody>
          <a:bodyPr/>
          <a:lstStyle/>
          <a:p>
            <a:fld id="{6FCD2DB5-8833-4472-91F7-4B5565745DBF}" type="datetimeFigureOut">
              <a:rPr lang="fr-BE" smtClean="0"/>
              <a:pPr/>
              <a:t>21-11-17</a:t>
            </a:fld>
            <a:endParaRPr lang="fr-BE"/>
          </a:p>
        </p:txBody>
      </p:sp>
      <p:sp>
        <p:nvSpPr>
          <p:cNvPr id="3" name="Footer Placeholder 2"/>
          <p:cNvSpPr>
            <a:spLocks noGrp="1"/>
          </p:cNvSpPr>
          <p:nvPr>
            <p:ph type="ftr" sz="quarter" idx="11"/>
          </p:nvPr>
        </p:nvSpPr>
        <p:spPr>
          <a:xfrm>
            <a:off x="3124200" y="6356350"/>
            <a:ext cx="2895600" cy="365125"/>
          </a:xfrm>
          <a:prstGeom prst="rect">
            <a:avLst/>
          </a:prstGeom>
        </p:spPr>
        <p:txBody>
          <a:bodyPr/>
          <a:lstStyle/>
          <a:p>
            <a:endParaRPr lang="fr-BE"/>
          </a:p>
        </p:txBody>
      </p:sp>
      <p:sp>
        <p:nvSpPr>
          <p:cNvPr id="4" name="Slide Number Placeholder 3"/>
          <p:cNvSpPr>
            <a:spLocks noGrp="1"/>
          </p:cNvSpPr>
          <p:nvPr>
            <p:ph type="sldNum" sz="quarter" idx="12"/>
          </p:nvPr>
        </p:nvSpPr>
        <p:spPr>
          <a:xfrm>
            <a:off x="6553200" y="6356350"/>
            <a:ext cx="2133600" cy="365125"/>
          </a:xfrm>
          <a:prstGeom prst="rect">
            <a:avLst/>
          </a:prstGeom>
        </p:spPr>
        <p:txBody>
          <a:bodyPr/>
          <a:lstStyle/>
          <a:p>
            <a:fld id="{E4412A7D-37E4-4422-9C9A-50B80A085C60}" type="slidenum">
              <a:rPr lang="fr-BE" smtClean="0"/>
              <a:pPr/>
              <a:t>‹#›</a:t>
            </a:fld>
            <a:endParaRPr lang="fr-BE"/>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endParaRPr lang="fr-BE"/>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r-BE"/>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457200" y="6356350"/>
            <a:ext cx="2133600" cy="365125"/>
          </a:xfrm>
          <a:prstGeom prst="rect">
            <a:avLst/>
          </a:prstGeom>
        </p:spPr>
        <p:txBody>
          <a:bodyPr/>
          <a:lstStyle/>
          <a:p>
            <a:fld id="{6FCD2DB5-8833-4472-91F7-4B5565745DBF}" type="datetimeFigureOut">
              <a:rPr lang="fr-BE" smtClean="0"/>
              <a:pPr/>
              <a:t>21-11-17</a:t>
            </a:fld>
            <a:endParaRPr lang="fr-BE"/>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endParaRPr lang="fr-BE"/>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p>
            <a:fld id="{E4412A7D-37E4-4422-9C9A-50B80A085C60}" type="slidenum">
              <a:rPr lang="fr-BE" smtClean="0"/>
              <a:pPr/>
              <a:t>‹#›</a:t>
            </a:fld>
            <a:endParaRPr lang="fr-BE"/>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endParaRPr lang="fr-BE"/>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fr-BE"/>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457200" y="6356350"/>
            <a:ext cx="2133600" cy="365125"/>
          </a:xfrm>
          <a:prstGeom prst="rect">
            <a:avLst/>
          </a:prstGeom>
        </p:spPr>
        <p:txBody>
          <a:bodyPr/>
          <a:lstStyle/>
          <a:p>
            <a:fld id="{6FCD2DB5-8833-4472-91F7-4B5565745DBF}" type="datetimeFigureOut">
              <a:rPr lang="fr-BE" smtClean="0"/>
              <a:pPr/>
              <a:t>21-11-17</a:t>
            </a:fld>
            <a:endParaRPr lang="fr-BE"/>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endParaRPr lang="fr-BE"/>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p>
            <a:fld id="{E4412A7D-37E4-4422-9C9A-50B80A085C60}" type="slidenum">
              <a:rPr lang="fr-BE" smtClean="0"/>
              <a:pPr/>
              <a:t>‹#›</a:t>
            </a:fld>
            <a:endParaRPr lang="fr-BE"/>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image" Target="../media/image2.jpe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1.jpe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0" y="274638"/>
            <a:ext cx="8686800" cy="778098"/>
          </a:xfrm>
          <a:prstGeom prst="rect">
            <a:avLst/>
          </a:prstGeom>
          <a:solidFill>
            <a:schemeClr val="bg1">
              <a:lumMod val="85000"/>
            </a:schemeClr>
          </a:solidFill>
        </p:spPr>
        <p:txBody>
          <a:bodyPr vert="horz" lIns="91440" tIns="45720" rIns="91440" bIns="45720" rtlCol="0" anchor="ctr">
            <a:normAutofit/>
          </a:bodyPr>
          <a:lstStyle/>
          <a:p>
            <a:r>
              <a:rPr lang="en-US" dirty="0"/>
              <a:t>Click to edit Master title style</a:t>
            </a:r>
            <a:endParaRPr lang="fr-BE" dirty="0"/>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fr-BE" dirty="0"/>
          </a:p>
        </p:txBody>
      </p:sp>
      <p:pic>
        <p:nvPicPr>
          <p:cNvPr id="7" name="Picture 6" descr="EGS logo.jpg"/>
          <p:cNvPicPr>
            <a:picLocks noChangeAspect="1"/>
          </p:cNvPicPr>
          <p:nvPr userDrawn="1"/>
        </p:nvPicPr>
        <p:blipFill>
          <a:blip r:embed="rId15" cstate="print"/>
          <a:stretch>
            <a:fillRect/>
          </a:stretch>
        </p:blipFill>
        <p:spPr>
          <a:xfrm>
            <a:off x="7812360" y="6245583"/>
            <a:ext cx="958555" cy="567793"/>
          </a:xfrm>
          <a:prstGeom prst="rect">
            <a:avLst/>
          </a:prstGeom>
        </p:spPr>
      </p:pic>
      <p:cxnSp>
        <p:nvCxnSpPr>
          <p:cNvPr id="9" name="Straight Connector 8"/>
          <p:cNvCxnSpPr/>
          <p:nvPr userDrawn="1"/>
        </p:nvCxnSpPr>
        <p:spPr>
          <a:xfrm>
            <a:off x="467544" y="6165304"/>
            <a:ext cx="8208912" cy="0"/>
          </a:xfrm>
          <a:prstGeom prst="line">
            <a:avLst/>
          </a:prstGeom>
          <a:ln>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pic>
        <p:nvPicPr>
          <p:cNvPr id="10" name="Picture 9" descr="immagine mondo con auricolari.jpg"/>
          <p:cNvPicPr>
            <a:picLocks noChangeAspect="1"/>
          </p:cNvPicPr>
          <p:nvPr userDrawn="1"/>
        </p:nvPicPr>
        <p:blipFill>
          <a:blip r:embed="rId16" cstate="print"/>
          <a:stretch>
            <a:fillRect/>
          </a:stretch>
        </p:blipFill>
        <p:spPr>
          <a:xfrm>
            <a:off x="467544" y="6237312"/>
            <a:ext cx="755184" cy="498178"/>
          </a:xfrm>
          <a:prstGeom prst="rect">
            <a:avLst/>
          </a:prstGeom>
        </p:spPr>
      </p:pic>
      <p:sp>
        <p:nvSpPr>
          <p:cNvPr id="11" name="Footer Placeholder 4"/>
          <p:cNvSpPr txBox="1">
            <a:spLocks/>
          </p:cNvSpPr>
          <p:nvPr userDrawn="1"/>
        </p:nvSpPr>
        <p:spPr>
          <a:xfrm>
            <a:off x="1259632" y="6304235"/>
            <a:ext cx="6480720" cy="365125"/>
          </a:xfrm>
          <a:prstGeom prst="rect">
            <a:avLst/>
          </a:prstGeom>
        </p:spPr>
        <p:txBody>
          <a:bodyPr/>
          <a:lstStyle>
            <a:lvl1pPr>
              <a:defRPr sz="1200"/>
            </a:lvl1pPr>
          </a:lstStyle>
          <a:p>
            <a:pPr algn="ctr"/>
            <a:r>
              <a:rPr lang="it-IT" sz="1800" spc="0" dirty="0">
                <a:ln w="10541" cmpd="sng">
                  <a:solidFill>
                    <a:srgbClr val="7D7D7D">
                      <a:tint val="100000"/>
                      <a:shade val="100000"/>
                      <a:satMod val="110000"/>
                    </a:srgbClr>
                  </a:solidFill>
                  <a:prstDash val="solid"/>
                </a:ln>
                <a:solidFill>
                  <a:srgbClr val="376092"/>
                </a:solidFill>
                <a:effectLst>
                  <a:innerShdw blurRad="63500" dist="50800" dir="13500000">
                    <a:prstClr val="black">
                      <a:alpha val="50000"/>
                    </a:prstClr>
                  </a:innerShdw>
                </a:effectLst>
                <a:latin typeface="Euphemia" pitchFamily="34" charset="0"/>
                <a:cs typeface="Abadi MT Condensed Light"/>
              </a:rPr>
              <a:t>EuroGeoSurveys </a:t>
            </a:r>
            <a:r>
              <a:rPr lang="it-IT" sz="1800" spc="0" baseline="0" dirty="0">
                <a:ln w="10541" cmpd="sng">
                  <a:solidFill>
                    <a:srgbClr val="7D7D7D">
                      <a:tint val="100000"/>
                      <a:shade val="100000"/>
                      <a:satMod val="110000"/>
                    </a:srgbClr>
                  </a:solidFill>
                  <a:prstDash val="solid"/>
                </a:ln>
                <a:gradFill>
                  <a:gsLst>
                    <a:gs pos="0">
                      <a:srgbClr val="FFFFFF">
                        <a:tint val="40000"/>
                        <a:satMod val="250000"/>
                      </a:srgbClr>
                    </a:gs>
                    <a:gs pos="9000">
                      <a:srgbClr val="FFFFFF">
                        <a:tint val="52000"/>
                        <a:satMod val="300000"/>
                      </a:srgbClr>
                    </a:gs>
                    <a:gs pos="50000">
                      <a:srgbClr val="FFFFFF">
                        <a:shade val="20000"/>
                        <a:satMod val="300000"/>
                      </a:srgbClr>
                    </a:gs>
                    <a:gs pos="79000">
                      <a:srgbClr val="FFFFFF">
                        <a:tint val="52000"/>
                        <a:satMod val="300000"/>
                      </a:srgbClr>
                    </a:gs>
                    <a:gs pos="100000">
                      <a:srgbClr val="FFFFFF">
                        <a:tint val="40000"/>
                        <a:satMod val="250000"/>
                      </a:srgbClr>
                    </a:gs>
                  </a:gsLst>
                  <a:lin ang="5400000"/>
                </a:gradFill>
                <a:effectLst>
                  <a:innerShdw blurRad="63500" dist="50800" dir="13500000">
                    <a:prstClr val="black">
                      <a:alpha val="50000"/>
                    </a:prstClr>
                  </a:innerShdw>
                </a:effectLst>
                <a:latin typeface="Euphemia" pitchFamily="34" charset="0"/>
                <a:cs typeface="Abadi MT Condensed Light"/>
              </a:rPr>
              <a:t>- </a:t>
            </a:r>
            <a:r>
              <a:rPr lang="it-IT" sz="1800" spc="0" dirty="0">
                <a:ln w="10541" cmpd="sng">
                  <a:solidFill>
                    <a:srgbClr val="7D7D7D">
                      <a:tint val="100000"/>
                      <a:shade val="100000"/>
                      <a:satMod val="110000"/>
                    </a:srgbClr>
                  </a:solidFill>
                  <a:prstDash val="solid"/>
                </a:ln>
                <a:gradFill>
                  <a:gsLst>
                    <a:gs pos="0">
                      <a:srgbClr val="FFFFFF">
                        <a:tint val="40000"/>
                        <a:satMod val="250000"/>
                      </a:srgbClr>
                    </a:gs>
                    <a:gs pos="9000">
                      <a:srgbClr val="FFFFFF">
                        <a:tint val="52000"/>
                        <a:satMod val="300000"/>
                      </a:srgbClr>
                    </a:gs>
                    <a:gs pos="50000">
                      <a:srgbClr val="FFFFFF">
                        <a:shade val="20000"/>
                        <a:satMod val="300000"/>
                      </a:srgbClr>
                    </a:gs>
                    <a:gs pos="79000">
                      <a:srgbClr val="FFFFFF">
                        <a:tint val="52000"/>
                        <a:satMod val="300000"/>
                      </a:srgbClr>
                    </a:gs>
                    <a:gs pos="100000">
                      <a:srgbClr val="FFFFFF">
                        <a:tint val="40000"/>
                        <a:satMod val="250000"/>
                      </a:srgbClr>
                    </a:gs>
                  </a:gsLst>
                  <a:lin ang="5400000"/>
                </a:gradFill>
                <a:effectLst>
                  <a:innerShdw blurRad="63500" dist="50800" dir="13500000">
                    <a:prstClr val="black">
                      <a:alpha val="50000"/>
                    </a:prstClr>
                  </a:innerShdw>
                </a:effectLst>
                <a:latin typeface="Euphemia" pitchFamily="34" charset="0"/>
                <a:cs typeface="Abadi MT Condensed Light"/>
              </a:rPr>
              <a:t>The</a:t>
            </a:r>
            <a:r>
              <a:rPr lang="it-IT" sz="1800" spc="0" baseline="0" dirty="0">
                <a:ln w="10541" cmpd="sng">
                  <a:solidFill>
                    <a:srgbClr val="7D7D7D">
                      <a:tint val="100000"/>
                      <a:shade val="100000"/>
                      <a:satMod val="110000"/>
                    </a:srgbClr>
                  </a:solidFill>
                  <a:prstDash val="solid"/>
                </a:ln>
                <a:gradFill>
                  <a:gsLst>
                    <a:gs pos="0">
                      <a:srgbClr val="FFFFFF">
                        <a:tint val="40000"/>
                        <a:satMod val="250000"/>
                      </a:srgbClr>
                    </a:gs>
                    <a:gs pos="9000">
                      <a:srgbClr val="FFFFFF">
                        <a:tint val="52000"/>
                        <a:satMod val="300000"/>
                      </a:srgbClr>
                    </a:gs>
                    <a:gs pos="50000">
                      <a:srgbClr val="FFFFFF">
                        <a:shade val="20000"/>
                        <a:satMod val="300000"/>
                      </a:srgbClr>
                    </a:gs>
                    <a:gs pos="79000">
                      <a:srgbClr val="FFFFFF">
                        <a:tint val="52000"/>
                        <a:satMod val="300000"/>
                      </a:srgbClr>
                    </a:gs>
                    <a:gs pos="100000">
                      <a:srgbClr val="FFFFFF">
                        <a:tint val="40000"/>
                        <a:satMod val="250000"/>
                      </a:srgbClr>
                    </a:gs>
                  </a:gsLst>
                  <a:lin ang="5400000"/>
                </a:gradFill>
                <a:effectLst>
                  <a:innerShdw blurRad="63500" dist="50800" dir="13500000">
                    <a:prstClr val="black">
                      <a:alpha val="50000"/>
                    </a:prstClr>
                  </a:innerShdw>
                </a:effectLst>
                <a:latin typeface="Euphemia" pitchFamily="34" charset="0"/>
                <a:cs typeface="Abadi MT Condensed Light"/>
              </a:rPr>
              <a:t> </a:t>
            </a:r>
            <a:r>
              <a:rPr lang="it-IT" sz="1800" spc="0" dirty="0">
                <a:ln w="10541" cmpd="sng">
                  <a:solidFill>
                    <a:srgbClr val="7D7D7D">
                      <a:tint val="100000"/>
                      <a:shade val="100000"/>
                      <a:satMod val="110000"/>
                    </a:srgbClr>
                  </a:solidFill>
                  <a:prstDash val="solid"/>
                </a:ln>
                <a:gradFill>
                  <a:gsLst>
                    <a:gs pos="0">
                      <a:srgbClr val="FFFFFF">
                        <a:tint val="40000"/>
                        <a:satMod val="250000"/>
                      </a:srgbClr>
                    </a:gs>
                    <a:gs pos="9000">
                      <a:srgbClr val="FFFFFF">
                        <a:tint val="52000"/>
                        <a:satMod val="300000"/>
                      </a:srgbClr>
                    </a:gs>
                    <a:gs pos="50000">
                      <a:srgbClr val="FFFFFF">
                        <a:shade val="20000"/>
                        <a:satMod val="300000"/>
                      </a:srgbClr>
                    </a:gs>
                    <a:gs pos="79000">
                      <a:srgbClr val="FFFFFF">
                        <a:tint val="52000"/>
                        <a:satMod val="300000"/>
                      </a:srgbClr>
                    </a:gs>
                    <a:gs pos="100000">
                      <a:srgbClr val="FFFFFF">
                        <a:tint val="40000"/>
                        <a:satMod val="250000"/>
                      </a:srgbClr>
                    </a:gs>
                  </a:gsLst>
                  <a:lin ang="5400000"/>
                </a:gradFill>
                <a:effectLst>
                  <a:innerShdw blurRad="63500" dist="50800" dir="13500000">
                    <a:prstClr val="black">
                      <a:alpha val="50000"/>
                    </a:prstClr>
                  </a:innerShdw>
                </a:effectLst>
                <a:latin typeface="Euphemia" pitchFamily="34" charset="0"/>
                <a:cs typeface="Abadi MT Condensed Light"/>
              </a:rPr>
              <a:t>Geological Surveys of Europe</a:t>
            </a:r>
            <a:r>
              <a:rPr lang="it-IT" sz="1800" b="1" spc="0" dirty="0">
                <a:ln w="10541" cmpd="sng">
                  <a:solidFill>
                    <a:srgbClr val="7D7D7D">
                      <a:tint val="100000"/>
                      <a:shade val="100000"/>
                      <a:satMod val="110000"/>
                    </a:srgbClr>
                  </a:solidFill>
                  <a:prstDash val="solid"/>
                </a:ln>
                <a:gradFill>
                  <a:gsLst>
                    <a:gs pos="0">
                      <a:srgbClr val="FFFFFF">
                        <a:tint val="40000"/>
                        <a:satMod val="250000"/>
                      </a:srgbClr>
                    </a:gs>
                    <a:gs pos="9000">
                      <a:srgbClr val="FFFFFF">
                        <a:tint val="52000"/>
                        <a:satMod val="300000"/>
                      </a:srgbClr>
                    </a:gs>
                    <a:gs pos="50000">
                      <a:srgbClr val="FFFFFF">
                        <a:shade val="20000"/>
                        <a:satMod val="300000"/>
                      </a:srgbClr>
                    </a:gs>
                    <a:gs pos="79000">
                      <a:srgbClr val="FFFFFF">
                        <a:tint val="52000"/>
                        <a:satMod val="300000"/>
                      </a:srgbClr>
                    </a:gs>
                    <a:gs pos="100000">
                      <a:srgbClr val="FFFFFF">
                        <a:tint val="40000"/>
                        <a:satMod val="250000"/>
                      </a:srgbClr>
                    </a:gs>
                  </a:gsLst>
                  <a:lin ang="5400000"/>
                </a:gradFill>
                <a:effectLst>
                  <a:innerShdw blurRad="63500" dist="50800" dir="13500000">
                    <a:prstClr val="black">
                      <a:alpha val="50000"/>
                    </a:prstClr>
                  </a:innerShdw>
                </a:effectLst>
                <a:latin typeface="Euphemia" pitchFamily="34" charset="0"/>
                <a:cs typeface="Abadi MT Condensed Light"/>
              </a:rPr>
              <a:t>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BE" sz="1200" b="0" i="0" u="none" strike="noStrike" kern="1200" cap="none" spc="0" normalizeH="0" baseline="0" noProof="0" dirty="0">
              <a:ln>
                <a:noFill/>
              </a:ln>
              <a:solidFill>
                <a:schemeClr val="tx1"/>
              </a:solidFill>
              <a:effectLst/>
              <a:uLnTx/>
              <a:uFillTx/>
              <a:latin typeface="+mn-lt"/>
              <a:ea typeface="+mn-ea"/>
              <a:cs typeface="+mn-cs"/>
            </a:endParaRP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Lst>
  <p:txStyles>
    <p:titleStyle>
      <a:lvl1pPr algn="ctr" defTabSz="914400" rtl="0" eaLnBrk="1" latinLnBrk="0" hangingPunct="1">
        <a:spcBef>
          <a:spcPct val="0"/>
        </a:spcBef>
        <a:buNone/>
        <a:defRPr lang="fr-BE" sz="3200" b="1" kern="1200" baseline="0" dirty="0" smtClean="0">
          <a:solidFill>
            <a:schemeClr val="accent1">
              <a:lumMod val="50000"/>
            </a:schemeClr>
          </a:solidFill>
          <a:effectLst>
            <a:outerShdw blurRad="38100" dist="38100" dir="2700000" algn="tl">
              <a:srgbClr val="000000">
                <a:alpha val="43137"/>
              </a:srgbClr>
            </a:outerShdw>
          </a:effectLst>
          <a:latin typeface="Euphemia" pitchFamily="34" charset="0"/>
          <a:ea typeface="+mj-ea"/>
          <a:cs typeface="Browallia New" pitchFamily="34" charset="-34"/>
        </a:defRPr>
      </a:lvl1pPr>
    </p:titleStyle>
    <p:bodyStyle>
      <a:lvl1pPr marL="342900" indent="-342900" algn="l" defTabSz="914400" rtl="0" eaLnBrk="1" latinLnBrk="0" hangingPunct="1">
        <a:spcBef>
          <a:spcPct val="20000"/>
        </a:spcBef>
        <a:buFont typeface="Arial" pitchFamily="34" charset="0"/>
        <a:buChar char="•"/>
        <a:defRPr sz="3200" kern="1200">
          <a:solidFill>
            <a:schemeClr val="tx2">
              <a:lumMod val="75000"/>
            </a:schemeClr>
          </a:solidFill>
          <a:latin typeface="Euphemia" pitchFamily="34" charset="0"/>
          <a:ea typeface="+mn-ea"/>
          <a:cs typeface="Browallia New" pitchFamily="34" charset="-34"/>
        </a:defRPr>
      </a:lvl1pPr>
      <a:lvl2pPr marL="742950" indent="-285750" algn="l" defTabSz="914400" rtl="0" eaLnBrk="1" latinLnBrk="0" hangingPunct="1">
        <a:spcBef>
          <a:spcPct val="20000"/>
        </a:spcBef>
        <a:buClr>
          <a:srgbClr val="476D1D"/>
        </a:buClr>
        <a:buFont typeface="Wingdings" pitchFamily="2" charset="2"/>
        <a:buChar char="§"/>
        <a:defRPr sz="2800" kern="1200">
          <a:solidFill>
            <a:schemeClr val="tx2">
              <a:lumMod val="75000"/>
            </a:schemeClr>
          </a:solidFill>
          <a:latin typeface="Euphemia" pitchFamily="34" charset="0"/>
          <a:ea typeface="+mn-ea"/>
          <a:cs typeface="Browallia New" pitchFamily="34" charset="-34"/>
        </a:defRPr>
      </a:lvl2pPr>
      <a:lvl3pPr marL="1143000" indent="-228600" algn="l" defTabSz="914400" rtl="0" eaLnBrk="1" latinLnBrk="0" hangingPunct="1">
        <a:spcBef>
          <a:spcPct val="20000"/>
        </a:spcBef>
        <a:buClr>
          <a:schemeClr val="bg1">
            <a:lumMod val="65000"/>
          </a:schemeClr>
        </a:buClr>
        <a:buFont typeface="Arial" pitchFamily="34" charset="0"/>
        <a:buChar char="•"/>
        <a:defRPr sz="2400" kern="1200">
          <a:solidFill>
            <a:schemeClr val="tx2">
              <a:lumMod val="75000"/>
            </a:schemeClr>
          </a:solidFill>
          <a:latin typeface="Euphemia" pitchFamily="34" charset="0"/>
          <a:ea typeface="+mn-ea"/>
          <a:cs typeface="Browallia New" pitchFamily="34" charset="-34"/>
        </a:defRPr>
      </a:lvl3pPr>
      <a:lvl4pPr marL="1600200" indent="-228600" algn="l" defTabSz="914400" rtl="0" eaLnBrk="1" latinLnBrk="0" hangingPunct="1">
        <a:spcBef>
          <a:spcPct val="20000"/>
        </a:spcBef>
        <a:buClr>
          <a:schemeClr val="tx2">
            <a:lumMod val="50000"/>
          </a:schemeClr>
        </a:buClr>
        <a:buFont typeface="Arial" pitchFamily="34" charset="0"/>
        <a:buChar char="–"/>
        <a:defRPr sz="2000" kern="1200">
          <a:solidFill>
            <a:schemeClr val="tx2">
              <a:lumMod val="75000"/>
            </a:schemeClr>
          </a:solidFill>
          <a:latin typeface="Euphemia" pitchFamily="34" charset="0"/>
          <a:ea typeface="+mn-ea"/>
          <a:cs typeface="Browallia New" pitchFamily="34" charset="-34"/>
        </a:defRPr>
      </a:lvl4pPr>
      <a:lvl5pPr marL="2057400" indent="-228600" algn="l" defTabSz="914400" rtl="0" eaLnBrk="1" latinLnBrk="0" hangingPunct="1">
        <a:spcBef>
          <a:spcPct val="20000"/>
        </a:spcBef>
        <a:buClr>
          <a:srgbClr val="476D1D"/>
        </a:buClr>
        <a:buFont typeface="Arial" pitchFamily="34" charset="0"/>
        <a:buChar char="»"/>
        <a:defRPr sz="2000" kern="1200">
          <a:solidFill>
            <a:schemeClr val="tx2">
              <a:lumMod val="75000"/>
            </a:schemeClr>
          </a:solidFill>
          <a:latin typeface="Euphemia" pitchFamily="34" charset="0"/>
          <a:ea typeface="+mn-ea"/>
          <a:cs typeface="Browallia New" pitchFamily="34" charset="-34"/>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27.jpeg"/></Relationships>
</file>

<file path=ppt/slides/_rels/slide11.xml.rels><?xml version="1.0" encoding="UTF-8" standalone="yes"?>
<Relationships xmlns="http://schemas.openxmlformats.org/package/2006/relationships"><Relationship Id="rId3" Type="http://schemas.openxmlformats.org/officeDocument/2006/relationships/hyperlink" Target="http://www.europe-geology.eu/" TargetMode="External"/><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image" Target="../media/image31.jpeg"/><Relationship Id="rId1" Type="http://schemas.openxmlformats.org/officeDocument/2006/relationships/slideLayout" Target="../slideLayouts/slideLayout6.xml"/><Relationship Id="rId4" Type="http://schemas.openxmlformats.org/officeDocument/2006/relationships/image" Target="../media/image33.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jpeg"/><Relationship Id="rId1" Type="http://schemas.openxmlformats.org/officeDocument/2006/relationships/slideLayout" Target="../slideLayouts/slideLayout12.xml"/><Relationship Id="rId6" Type="http://schemas.openxmlformats.org/officeDocument/2006/relationships/image" Target="../media/image9.jpeg"/><Relationship Id="rId5" Type="http://schemas.openxmlformats.org/officeDocument/2006/relationships/image" Target="../media/image37.png"/><Relationship Id="rId4" Type="http://schemas.openxmlformats.org/officeDocument/2006/relationships/image" Target="../media/image36.jpeg"/></Relationships>
</file>

<file path=ppt/slides/_rels/slide19.xml.rels><?xml version="1.0" encoding="UTF-8" standalone="yes"?>
<Relationships xmlns="http://schemas.openxmlformats.org/package/2006/relationships"><Relationship Id="rId8" Type="http://schemas.openxmlformats.org/officeDocument/2006/relationships/image" Target="../media/image43.png"/><Relationship Id="rId3" Type="http://schemas.openxmlformats.org/officeDocument/2006/relationships/image" Target="../media/image38.jpeg"/><Relationship Id="rId7" Type="http://schemas.openxmlformats.org/officeDocument/2006/relationships/image" Target="../media/image42.jpg"/><Relationship Id="rId2" Type="http://schemas.openxmlformats.org/officeDocument/2006/relationships/notesSlide" Target="../notesSlides/notesSlide6.xml"/><Relationship Id="rId1" Type="http://schemas.openxmlformats.org/officeDocument/2006/relationships/slideLayout" Target="../slideLayouts/slideLayout13.xml"/><Relationship Id="rId6" Type="http://schemas.openxmlformats.org/officeDocument/2006/relationships/image" Target="../media/image41.jpg"/><Relationship Id="rId5" Type="http://schemas.openxmlformats.org/officeDocument/2006/relationships/image" Target="../media/image40.jpg"/><Relationship Id="rId4" Type="http://schemas.openxmlformats.org/officeDocument/2006/relationships/image" Target="../media/image39.jpg"/><Relationship Id="rId9" Type="http://schemas.openxmlformats.org/officeDocument/2006/relationships/image" Target="../media/image44.jpe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8" Type="http://schemas.openxmlformats.org/officeDocument/2006/relationships/image" Target="../media/image48.jpg"/><Relationship Id="rId3" Type="http://schemas.openxmlformats.org/officeDocument/2006/relationships/image" Target="../media/image40.jpg"/><Relationship Id="rId7" Type="http://schemas.openxmlformats.org/officeDocument/2006/relationships/image" Target="../media/image47.jpeg"/><Relationship Id="rId2" Type="http://schemas.openxmlformats.org/officeDocument/2006/relationships/image" Target="../media/image41.jpg"/><Relationship Id="rId1" Type="http://schemas.openxmlformats.org/officeDocument/2006/relationships/slideLayout" Target="../slideLayouts/slideLayout2.xml"/><Relationship Id="rId6" Type="http://schemas.openxmlformats.org/officeDocument/2006/relationships/image" Target="../media/image46.jpeg"/><Relationship Id="rId5" Type="http://schemas.openxmlformats.org/officeDocument/2006/relationships/image" Target="../media/image45.jpeg"/><Relationship Id="rId4" Type="http://schemas.openxmlformats.org/officeDocument/2006/relationships/image" Target="../media/image42.jpg"/><Relationship Id="rId9" Type="http://schemas.openxmlformats.org/officeDocument/2006/relationships/image" Target="../media/image49.jpg"/></Relationships>
</file>

<file path=ppt/slides/_rels/slide21.xml.rels><?xml version="1.0" encoding="UTF-8" standalone="yes"?>
<Relationships xmlns="http://schemas.openxmlformats.org/package/2006/relationships"><Relationship Id="rId8" Type="http://schemas.openxmlformats.org/officeDocument/2006/relationships/image" Target="../media/image51.jpg"/><Relationship Id="rId3" Type="http://schemas.openxmlformats.org/officeDocument/2006/relationships/image" Target="../media/image40.jpg"/><Relationship Id="rId7" Type="http://schemas.openxmlformats.org/officeDocument/2006/relationships/image" Target="../media/image46.jpeg"/><Relationship Id="rId2" Type="http://schemas.openxmlformats.org/officeDocument/2006/relationships/image" Target="../media/image41.jpg"/><Relationship Id="rId1" Type="http://schemas.openxmlformats.org/officeDocument/2006/relationships/slideLayout" Target="../slideLayouts/slideLayout2.xml"/><Relationship Id="rId6" Type="http://schemas.openxmlformats.org/officeDocument/2006/relationships/image" Target="../media/image50.jpg"/><Relationship Id="rId5" Type="http://schemas.openxmlformats.org/officeDocument/2006/relationships/image" Target="../media/image45.jpeg"/><Relationship Id="rId4" Type="http://schemas.openxmlformats.org/officeDocument/2006/relationships/image" Target="../media/image42.jpg"/></Relationships>
</file>

<file path=ppt/slides/_rels/slide22.xml.rels><?xml version="1.0" encoding="UTF-8" standalone="yes"?>
<Relationships xmlns="http://schemas.openxmlformats.org/package/2006/relationships"><Relationship Id="rId8" Type="http://schemas.openxmlformats.org/officeDocument/2006/relationships/image" Target="../media/image52.jpg"/><Relationship Id="rId3" Type="http://schemas.openxmlformats.org/officeDocument/2006/relationships/image" Target="../media/image40.jpg"/><Relationship Id="rId7" Type="http://schemas.openxmlformats.org/officeDocument/2006/relationships/image" Target="../media/image49.jpg"/><Relationship Id="rId2" Type="http://schemas.openxmlformats.org/officeDocument/2006/relationships/image" Target="../media/image41.jpg"/><Relationship Id="rId1" Type="http://schemas.openxmlformats.org/officeDocument/2006/relationships/slideLayout" Target="../slideLayouts/slideLayout2.xml"/><Relationship Id="rId6" Type="http://schemas.openxmlformats.org/officeDocument/2006/relationships/image" Target="../media/image46.jpeg"/><Relationship Id="rId5" Type="http://schemas.openxmlformats.org/officeDocument/2006/relationships/image" Target="../media/image45.jpeg"/><Relationship Id="rId4" Type="http://schemas.openxmlformats.org/officeDocument/2006/relationships/image" Target="../media/image42.jpg"/></Relationships>
</file>

<file path=ppt/slides/_rels/slide23.xml.rels><?xml version="1.0" encoding="UTF-8" standalone="yes"?>
<Relationships xmlns="http://schemas.openxmlformats.org/package/2006/relationships"><Relationship Id="rId3" Type="http://schemas.openxmlformats.org/officeDocument/2006/relationships/image" Target="../media/image42.jpg"/><Relationship Id="rId7" Type="http://schemas.openxmlformats.org/officeDocument/2006/relationships/image" Target="../media/image53.jpeg"/><Relationship Id="rId2" Type="http://schemas.openxmlformats.org/officeDocument/2006/relationships/image" Target="../media/image41.jpg"/><Relationship Id="rId1" Type="http://schemas.openxmlformats.org/officeDocument/2006/relationships/slideLayout" Target="../slideLayouts/slideLayout2.xml"/><Relationship Id="rId6" Type="http://schemas.openxmlformats.org/officeDocument/2006/relationships/image" Target="../media/image45.jpeg"/><Relationship Id="rId5" Type="http://schemas.openxmlformats.org/officeDocument/2006/relationships/image" Target="../media/image40.jpg"/><Relationship Id="rId4" Type="http://schemas.openxmlformats.org/officeDocument/2006/relationships/image" Target="../media/image46.jpeg"/></Relationships>
</file>

<file path=ppt/slides/_rels/slide24.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image" Target="../media/image55.jpeg"/><Relationship Id="rId1" Type="http://schemas.openxmlformats.org/officeDocument/2006/relationships/slideLayout" Target="../slideLayouts/slideLayout12.xml"/><Relationship Id="rId6" Type="http://schemas.openxmlformats.org/officeDocument/2006/relationships/image" Target="../media/image59.png"/><Relationship Id="rId5" Type="http://schemas.openxmlformats.org/officeDocument/2006/relationships/image" Target="../media/image58.png"/><Relationship Id="rId4" Type="http://schemas.openxmlformats.org/officeDocument/2006/relationships/image" Target="../media/image57.jpe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image" Target="../media/image8.jpeg"/><Relationship Id="rId7" Type="http://schemas.openxmlformats.org/officeDocument/2006/relationships/image" Target="../media/image12.pn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11.jpeg"/><Relationship Id="rId11" Type="http://schemas.openxmlformats.org/officeDocument/2006/relationships/image" Target="../media/image16.png"/><Relationship Id="rId5" Type="http://schemas.openxmlformats.org/officeDocument/2006/relationships/image" Target="../media/image10.jpeg"/><Relationship Id="rId10" Type="http://schemas.openxmlformats.org/officeDocument/2006/relationships/image" Target="../media/image15.jpg"/><Relationship Id="rId4" Type="http://schemas.openxmlformats.org/officeDocument/2006/relationships/image" Target="../media/image9.jpeg"/><Relationship Id="rId9" Type="http://schemas.openxmlformats.org/officeDocument/2006/relationships/image" Target="../media/image14.png"/></Relationships>
</file>

<file path=ppt/slides/_rels/slide6.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18.png"/></Relationships>
</file>

<file path=ppt/slides/_rels/slide7.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2.xml"/><Relationship Id="rId6" Type="http://schemas.openxmlformats.org/officeDocument/2006/relationships/image" Target="../media/image24.png"/><Relationship Id="rId5" Type="http://schemas.openxmlformats.org/officeDocument/2006/relationships/image" Target="../media/image23.png"/><Relationship Id="rId4" Type="http://schemas.openxmlformats.org/officeDocument/2006/relationships/image" Target="../media/image22.png"/></Relationships>
</file>

<file path=ppt/slides/_rels/slide9.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normAutofit/>
          </a:bodyPr>
          <a:lstStyle/>
          <a:p>
            <a:r>
              <a:rPr lang="fr-BE" sz="4400" dirty="0">
                <a:solidFill>
                  <a:srgbClr val="376092"/>
                </a:solidFill>
              </a:rPr>
              <a:t>EuroGeoSurveys</a:t>
            </a:r>
          </a:p>
        </p:txBody>
      </p:sp>
      <p:sp>
        <p:nvSpPr>
          <p:cNvPr id="5" name="Subtitle 4"/>
          <p:cNvSpPr>
            <a:spLocks noGrp="1"/>
          </p:cNvSpPr>
          <p:nvPr>
            <p:ph type="subTitle" idx="1"/>
          </p:nvPr>
        </p:nvSpPr>
        <p:spPr>
          <a:xfrm>
            <a:off x="144016" y="2276872"/>
            <a:ext cx="8892480" cy="1584176"/>
          </a:xfrm>
        </p:spPr>
        <p:txBody>
          <a:bodyPr>
            <a:noAutofit/>
          </a:bodyPr>
          <a:lstStyle/>
          <a:p>
            <a:r>
              <a:rPr lang="en-GB" sz="4400" dirty="0"/>
              <a:t>Geological Cooperation between Latin America and Europe:</a:t>
            </a:r>
          </a:p>
          <a:p>
            <a:r>
              <a:rPr lang="fr-BE" sz="4400" i="1" dirty="0" err="1"/>
              <a:t>Geoheritage</a:t>
            </a:r>
            <a:endParaRPr lang="it-IT" sz="4400" i="1" dirty="0"/>
          </a:p>
          <a:p>
            <a:endParaRPr lang="it-IT" sz="4400" i="1" dirty="0"/>
          </a:p>
        </p:txBody>
      </p:sp>
      <p:sp>
        <p:nvSpPr>
          <p:cNvPr id="3" name="TextBox 2"/>
          <p:cNvSpPr txBox="1"/>
          <p:nvPr/>
        </p:nvSpPr>
        <p:spPr>
          <a:xfrm>
            <a:off x="323528" y="1054477"/>
            <a:ext cx="8712968" cy="646331"/>
          </a:xfrm>
          <a:prstGeom prst="rect">
            <a:avLst/>
          </a:prstGeom>
          <a:noFill/>
        </p:spPr>
        <p:txBody>
          <a:bodyPr wrap="square" rtlCol="0">
            <a:spAutoFit/>
          </a:bodyPr>
          <a:lstStyle/>
          <a:p>
            <a:pPr algn="ctr"/>
            <a:r>
              <a:rPr lang="en-US" b="1" i="1" dirty="0">
                <a:solidFill>
                  <a:srgbClr val="002060"/>
                </a:solidFill>
                <a:latin typeface="Euphemia"/>
              </a:rPr>
              <a:t> XXIII ASGMI General Meeting</a:t>
            </a:r>
          </a:p>
          <a:p>
            <a:pPr algn="ctr"/>
            <a:r>
              <a:rPr lang="en-US" b="1" i="1" dirty="0">
                <a:solidFill>
                  <a:srgbClr val="002060"/>
                </a:solidFill>
                <a:latin typeface="Euphemia"/>
              </a:rPr>
              <a:t>Cuba, </a:t>
            </a:r>
            <a:r>
              <a:rPr lang="en-US" b="1" i="1" dirty="0" err="1">
                <a:solidFill>
                  <a:srgbClr val="002060"/>
                </a:solidFill>
                <a:latin typeface="Euphemia"/>
              </a:rPr>
              <a:t>Noviembre</a:t>
            </a:r>
            <a:r>
              <a:rPr lang="en-US" b="1" i="1" dirty="0">
                <a:solidFill>
                  <a:srgbClr val="002060"/>
                </a:solidFill>
                <a:latin typeface="Euphemia"/>
              </a:rPr>
              <a:t> 2017</a:t>
            </a:r>
            <a:endParaRPr lang="it-IT" b="1" i="1" dirty="0">
              <a:solidFill>
                <a:srgbClr val="002060"/>
              </a:solidFill>
              <a:latin typeface="Euphemia"/>
            </a:endParaRPr>
          </a:p>
        </p:txBody>
      </p:sp>
    </p:spTree>
    <p:extLst>
      <p:ext uri="{BB962C8B-B14F-4D97-AF65-F5344CB8AC3E}">
        <p14:creationId xmlns:p14="http://schemas.microsoft.com/office/powerpoint/2010/main" val="295758511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p:cNvSpPr txBox="1">
            <a:spLocks/>
          </p:cNvSpPr>
          <p:nvPr/>
        </p:nvSpPr>
        <p:spPr>
          <a:xfrm>
            <a:off x="0" y="188640"/>
            <a:ext cx="9144000" cy="836612"/>
          </a:xfrm>
          <a:prstGeom prst="rect">
            <a:avLst/>
          </a:prstGeom>
          <a:solidFill>
            <a:schemeClr val="bg1">
              <a:lumMod val="85000"/>
            </a:schemeClr>
          </a:solidFill>
        </p:spPr>
        <p:txBody>
          <a:bodyPr vert="horz" lIns="91440" tIns="45720" rIns="91440" bIns="45720" rtlCol="0" anchor="ctr">
            <a:noAutofit/>
          </a:bodyPr>
          <a:lstStyle/>
          <a:p>
            <a:pPr algn="r">
              <a:spcBef>
                <a:spcPct val="0"/>
              </a:spcBef>
              <a:defRPr/>
            </a:pPr>
            <a:r>
              <a:rPr lang="nl-BE" sz="2400" dirty="0">
                <a:solidFill>
                  <a:schemeClr val="accent1">
                    <a:lumMod val="50000"/>
                  </a:schemeClr>
                </a:solidFill>
                <a:effectLst>
                  <a:outerShdw blurRad="38100" dist="38100" dir="2700000" algn="tl">
                    <a:srgbClr val="000000">
                      <a:alpha val="43137"/>
                    </a:srgbClr>
                  </a:outerShdw>
                </a:effectLst>
                <a:latin typeface="Browallia New" pitchFamily="34" charset="-34"/>
                <a:ea typeface="+mj-ea"/>
                <a:cs typeface="Browallia New" pitchFamily="34" charset="-34"/>
              </a:rPr>
              <a:t>2. </a:t>
            </a:r>
            <a:r>
              <a:rPr lang="nl-BE" sz="2400" dirty="0">
                <a:solidFill>
                  <a:schemeClr val="accent1">
                    <a:lumMod val="50000"/>
                  </a:schemeClr>
                </a:solidFill>
                <a:effectLst>
                  <a:outerShdw blurRad="38100" dist="38100" dir="2700000" algn="tl">
                    <a:srgbClr val="000000">
                      <a:alpha val="43137"/>
                    </a:srgbClr>
                  </a:outerShdw>
                </a:effectLst>
                <a:latin typeface="Browallia New" pitchFamily="34" charset="-34"/>
                <a:cs typeface="Browallia New" pitchFamily="34" charset="-34"/>
              </a:rPr>
              <a:t>EO Geohazards: Geohazard inventories</a:t>
            </a:r>
            <a:endParaRPr lang="en-US" sz="2400" dirty="0">
              <a:solidFill>
                <a:schemeClr val="accent1">
                  <a:lumMod val="50000"/>
                </a:schemeClr>
              </a:solidFill>
              <a:effectLst>
                <a:outerShdw blurRad="38100" dist="38100" dir="2700000" algn="tl">
                  <a:srgbClr val="000000">
                    <a:alpha val="43137"/>
                  </a:srgbClr>
                </a:outerShdw>
              </a:effectLst>
              <a:latin typeface="Browallia New" pitchFamily="34" charset="-34"/>
              <a:cs typeface="Browallia New" pitchFamily="34" charset="-34"/>
            </a:endParaRPr>
          </a:p>
        </p:txBody>
      </p:sp>
      <p:pic>
        <p:nvPicPr>
          <p:cNvPr id="28"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64166"/>
          <a:stretch/>
        </p:blipFill>
        <p:spPr bwMode="auto">
          <a:xfrm>
            <a:off x="6299745" y="1101334"/>
            <a:ext cx="2881213" cy="504019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3" name="Content Placeholder 2"/>
          <p:cNvSpPr txBox="1">
            <a:spLocks/>
          </p:cNvSpPr>
          <p:nvPr/>
        </p:nvSpPr>
        <p:spPr>
          <a:xfrm>
            <a:off x="267707" y="1124744"/>
            <a:ext cx="6032038" cy="3185375"/>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itchFamily="34" charset="0"/>
              <a:buChar char="•"/>
              <a:defRPr sz="2800" kern="1200">
                <a:solidFill>
                  <a:schemeClr val="tx2">
                    <a:lumMod val="75000"/>
                  </a:schemeClr>
                </a:solidFill>
                <a:latin typeface="Browallia New" pitchFamily="34" charset="-34"/>
                <a:ea typeface="+mn-ea"/>
                <a:cs typeface="Browallia New" pitchFamily="34" charset="-34"/>
              </a:defRPr>
            </a:lvl1pPr>
            <a:lvl2pPr marL="742950" indent="-285750" algn="l" defTabSz="914400" rtl="0" eaLnBrk="1" latinLnBrk="0" hangingPunct="1">
              <a:spcBef>
                <a:spcPct val="20000"/>
              </a:spcBef>
              <a:buClr>
                <a:srgbClr val="476D1D"/>
              </a:buClr>
              <a:buFont typeface="Wingdings" pitchFamily="2" charset="2"/>
              <a:buChar char="§"/>
              <a:defRPr sz="2800" kern="1200">
                <a:solidFill>
                  <a:schemeClr val="tx2">
                    <a:lumMod val="75000"/>
                  </a:schemeClr>
                </a:solidFill>
                <a:latin typeface="Browallia New" pitchFamily="34" charset="-34"/>
                <a:ea typeface="+mn-ea"/>
                <a:cs typeface="Browallia New" pitchFamily="34" charset="-34"/>
              </a:defRPr>
            </a:lvl2pPr>
            <a:lvl3pPr marL="1143000" indent="-228600" algn="l" defTabSz="914400" rtl="0" eaLnBrk="1" latinLnBrk="0" hangingPunct="1">
              <a:spcBef>
                <a:spcPct val="20000"/>
              </a:spcBef>
              <a:buClr>
                <a:schemeClr val="bg1">
                  <a:lumMod val="65000"/>
                </a:schemeClr>
              </a:buClr>
              <a:buFont typeface="Arial" pitchFamily="34" charset="0"/>
              <a:buChar char="•"/>
              <a:defRPr sz="2800" kern="1200">
                <a:solidFill>
                  <a:schemeClr val="tx2">
                    <a:lumMod val="75000"/>
                  </a:schemeClr>
                </a:solidFill>
                <a:latin typeface="Browallia New" pitchFamily="34" charset="-34"/>
                <a:ea typeface="+mn-ea"/>
                <a:cs typeface="Browallia New" pitchFamily="34" charset="-34"/>
              </a:defRPr>
            </a:lvl3pPr>
            <a:lvl4pPr marL="1600200" indent="-228600" algn="l" defTabSz="914400" rtl="0" eaLnBrk="1" latinLnBrk="0" hangingPunct="1">
              <a:spcBef>
                <a:spcPct val="20000"/>
              </a:spcBef>
              <a:buClr>
                <a:schemeClr val="tx2">
                  <a:lumMod val="50000"/>
                </a:schemeClr>
              </a:buClr>
              <a:buFont typeface="Arial" pitchFamily="34" charset="0"/>
              <a:buChar char="–"/>
              <a:defRPr sz="2800" kern="1200">
                <a:solidFill>
                  <a:schemeClr val="tx2">
                    <a:lumMod val="75000"/>
                  </a:schemeClr>
                </a:solidFill>
                <a:latin typeface="Browallia New" pitchFamily="34" charset="-34"/>
                <a:ea typeface="+mn-ea"/>
                <a:cs typeface="Browallia New" pitchFamily="34" charset="-34"/>
              </a:defRPr>
            </a:lvl4pPr>
            <a:lvl5pPr marL="2057400" indent="-228600" algn="l" defTabSz="914400" rtl="0" eaLnBrk="1" latinLnBrk="0" hangingPunct="1">
              <a:spcBef>
                <a:spcPct val="20000"/>
              </a:spcBef>
              <a:buClr>
                <a:srgbClr val="476D1D"/>
              </a:buClr>
              <a:buFont typeface="Arial" pitchFamily="34" charset="0"/>
              <a:buChar char="»"/>
              <a:defRPr sz="2800" kern="1200">
                <a:solidFill>
                  <a:schemeClr val="tx2">
                    <a:lumMod val="75000"/>
                  </a:schemeClr>
                </a:solidFill>
                <a:latin typeface="Browallia New" pitchFamily="34" charset="-34"/>
                <a:ea typeface="+mn-ea"/>
                <a:cs typeface="Browallia New" pitchFamily="34" charset="-34"/>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r>
              <a:rPr lang="en-US" sz="2000" dirty="0">
                <a:solidFill>
                  <a:schemeClr val="tx2"/>
                </a:solidFill>
                <a:latin typeface="+mj-lt"/>
              </a:rPr>
              <a:t>EGS Landslide &amp; subsidence databases: 801,234 records</a:t>
            </a:r>
          </a:p>
        </p:txBody>
      </p:sp>
      <p:pic>
        <p:nvPicPr>
          <p:cNvPr id="10" name="2 Imagen"/>
          <p:cNvPicPr/>
          <p:nvPr/>
        </p:nvPicPr>
        <p:blipFill>
          <a:blip r:embed="rId4" cstate="print">
            <a:extLst>
              <a:ext uri="{28A0092B-C50C-407E-A947-70E740481C1C}">
                <a14:useLocalDpi xmlns:a14="http://schemas.microsoft.com/office/drawing/2010/main" val="0"/>
              </a:ext>
            </a:extLst>
          </a:blip>
          <a:stretch>
            <a:fillRect/>
          </a:stretch>
        </p:blipFill>
        <p:spPr>
          <a:xfrm>
            <a:off x="267706" y="1556792"/>
            <a:ext cx="5960477" cy="4584732"/>
          </a:xfrm>
          <a:prstGeom prst="rect">
            <a:avLst/>
          </a:prstGeom>
        </p:spPr>
      </p:pic>
    </p:spTree>
    <p:extLst>
      <p:ext uri="{BB962C8B-B14F-4D97-AF65-F5344CB8AC3E}">
        <p14:creationId xmlns:p14="http://schemas.microsoft.com/office/powerpoint/2010/main" val="2721830974"/>
      </p:ext>
    </p:extLst>
  </p:cSld>
  <p:clrMapOvr>
    <a:masterClrMapping/>
  </p:clrMapOvr>
  <p:transition advTm="15141"/>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p:cNvPicPr>
            <a:picLocks noGrp="1" noChangeAspect="1" noChangeArrowheads="1"/>
          </p:cNvPicPr>
          <p:nvPr>
            <p:ph idx="1"/>
          </p:nvPr>
        </p:nvPicPr>
        <p:blipFill rotWithShape="1">
          <a:blip r:embed="rId2">
            <a:extLst>
              <a:ext uri="{28A0092B-C50C-407E-A947-70E740481C1C}">
                <a14:useLocalDpi xmlns:a14="http://schemas.microsoft.com/office/drawing/2010/main" val="0"/>
              </a:ext>
            </a:extLst>
          </a:blip>
          <a:srcRect l="21671" t="34905" r="21788" b="26063"/>
          <a:stretch/>
        </p:blipFill>
        <p:spPr bwMode="auto">
          <a:xfrm>
            <a:off x="662866" y="1953088"/>
            <a:ext cx="6348413" cy="235562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Tekstboks 4"/>
          <p:cNvSpPr txBox="1"/>
          <p:nvPr/>
        </p:nvSpPr>
        <p:spPr>
          <a:xfrm>
            <a:off x="1384916" y="4554245"/>
            <a:ext cx="4336444" cy="923330"/>
          </a:xfrm>
          <a:prstGeom prst="rect">
            <a:avLst/>
          </a:prstGeom>
          <a:noFill/>
        </p:spPr>
        <p:txBody>
          <a:bodyPr wrap="none" rtlCol="0">
            <a:spAutoFit/>
          </a:bodyPr>
          <a:lstStyle/>
          <a:p>
            <a:r>
              <a:rPr lang="en-US" sz="5400" dirty="0"/>
              <a:t>V 1.0 is here!</a:t>
            </a:r>
          </a:p>
        </p:txBody>
      </p:sp>
      <p:sp>
        <p:nvSpPr>
          <p:cNvPr id="3" name="Titel 2"/>
          <p:cNvSpPr>
            <a:spLocks noGrp="1"/>
          </p:cNvSpPr>
          <p:nvPr>
            <p:ph type="title"/>
          </p:nvPr>
        </p:nvSpPr>
        <p:spPr/>
        <p:txBody>
          <a:bodyPr>
            <a:normAutofit/>
          </a:bodyPr>
          <a:lstStyle/>
          <a:p>
            <a:r>
              <a:rPr lang="en-US" dirty="0">
                <a:hlinkClick r:id="rId3"/>
              </a:rPr>
              <a:t>http://www.europe-geology.eu</a:t>
            </a:r>
            <a:r>
              <a:rPr lang="en-US" dirty="0"/>
              <a:t> </a:t>
            </a:r>
            <a:endParaRPr lang="en-GB" dirty="0"/>
          </a:p>
        </p:txBody>
      </p:sp>
    </p:spTree>
    <p:extLst>
      <p:ext uri="{BB962C8B-B14F-4D97-AF65-F5344CB8AC3E}">
        <p14:creationId xmlns:p14="http://schemas.microsoft.com/office/powerpoint/2010/main" val="35191087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nodeType="clickEffect">
                                  <p:stCondLst>
                                    <p:cond delay="0"/>
                                  </p:stCondLst>
                                  <p:childTnLst>
                                    <p:set>
                                      <p:cBhvr>
                                        <p:cTn id="10" dur="1" fill="hold">
                                          <p:stCondLst>
                                            <p:cond delay="0"/>
                                          </p:stCondLst>
                                        </p:cTn>
                                        <p:tgtEl>
                                          <p:spTgt spid="5">
                                            <p:txEl>
                                              <p:pRg st="0" end="0"/>
                                            </p:txEl>
                                          </p:spTgt>
                                        </p:tgtEl>
                                        <p:attrNameLst>
                                          <p:attrName>style.visibility</p:attrName>
                                        </p:attrNameLst>
                                      </p:cBhvr>
                                      <p:to>
                                        <p:strVal val="visible"/>
                                      </p:to>
                                    </p:set>
                                    <p:animEffect transition="in" filter="fade">
                                      <p:cBhvr>
                                        <p:cTn id="11" dur="500"/>
                                        <p:tgtEl>
                                          <p:spTgt spid="5">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Title 1"/>
          <p:cNvSpPr>
            <a:spLocks noGrp="1"/>
          </p:cNvSpPr>
          <p:nvPr>
            <p:ph type="title"/>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altLang="en-US"/>
          </a:p>
        </p:txBody>
      </p:sp>
      <p:sp>
        <p:nvSpPr>
          <p:cNvPr id="7" name="Rectangle 6"/>
          <p:cNvSpPr/>
          <p:nvPr/>
        </p:nvSpPr>
        <p:spPr>
          <a:xfrm>
            <a:off x="395287" y="274638"/>
            <a:ext cx="8209161" cy="589066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GB"/>
          </a:p>
        </p:txBody>
      </p:sp>
      <p:pic>
        <p:nvPicPr>
          <p:cNvPr id="18436" name="Picture 7"/>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274888" y="611188"/>
            <a:ext cx="4965700" cy="3494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TextBox 8"/>
          <p:cNvSpPr txBox="1"/>
          <p:nvPr/>
        </p:nvSpPr>
        <p:spPr>
          <a:xfrm>
            <a:off x="4067175" y="4056063"/>
            <a:ext cx="1728788" cy="369887"/>
          </a:xfrm>
          <a:prstGeom prst="rect">
            <a:avLst/>
          </a:prstGeom>
          <a:noFill/>
        </p:spPr>
        <p:txBody>
          <a:bodyPr>
            <a:spAutoFit/>
          </a:bodyPr>
          <a:lstStyle/>
          <a:p>
            <a:pPr eaLnBrk="1" hangingPunct="1">
              <a:defRPr/>
            </a:pPr>
            <a:r>
              <a:rPr lang="fr-BE" b="1" dirty="0" err="1">
                <a:solidFill>
                  <a:schemeClr val="accent2">
                    <a:lumMod val="75000"/>
                  </a:schemeClr>
                </a:solidFill>
              </a:rPr>
              <a:t>Octube</a:t>
            </a:r>
            <a:r>
              <a:rPr lang="fr-BE" b="1" dirty="0">
                <a:solidFill>
                  <a:schemeClr val="accent2">
                    <a:lumMod val="75000"/>
                  </a:schemeClr>
                </a:solidFill>
              </a:rPr>
              <a:t> 2015</a:t>
            </a:r>
            <a:endParaRPr lang="en-GB" b="1" dirty="0">
              <a:solidFill>
                <a:schemeClr val="accent2">
                  <a:lumMod val="75000"/>
                </a:schemeClr>
              </a:solidFill>
            </a:endParaRPr>
          </a:p>
        </p:txBody>
      </p:sp>
      <p:pic>
        <p:nvPicPr>
          <p:cNvPr id="18438" name="Content Placeholder 3"/>
          <p:cNvPicPr>
            <a:picLocks noChangeAspect="1"/>
          </p:cNvPicPr>
          <p:nvPr/>
        </p:nvPicPr>
        <p:blipFill>
          <a:blip r:embed="rId3" cstate="print">
            <a:extLst>
              <a:ext uri="{28A0092B-C50C-407E-A947-70E740481C1C}">
                <a14:useLocalDpi xmlns:a14="http://schemas.microsoft.com/office/drawing/2010/main" val="0"/>
              </a:ext>
            </a:extLst>
          </a:blip>
          <a:srcRect l="2" t="29231" r="2" b="4977"/>
          <a:stretch>
            <a:fillRect/>
          </a:stretch>
        </p:blipFill>
        <p:spPr bwMode="auto">
          <a:xfrm>
            <a:off x="2001044" y="4154276"/>
            <a:ext cx="5513388" cy="1949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18860175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1009650"/>
            <a:ext cx="9144000" cy="200501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it-IT"/>
          </a:p>
        </p:txBody>
      </p:sp>
      <p:sp>
        <p:nvSpPr>
          <p:cNvPr id="2" name="Title 1"/>
          <p:cNvSpPr>
            <a:spLocks noGrp="1"/>
          </p:cNvSpPr>
          <p:nvPr>
            <p:ph type="title"/>
          </p:nvPr>
        </p:nvSpPr>
        <p:spPr>
          <a:xfrm>
            <a:off x="534988" y="557213"/>
            <a:ext cx="8074025" cy="927100"/>
          </a:xfrm>
        </p:spPr>
        <p:txBody>
          <a:bodyPr/>
          <a:lstStyle/>
          <a:p>
            <a:pPr>
              <a:defRPr/>
            </a:pPr>
            <a:r>
              <a:rPr lang="en-GB" sz="2700" b="1" dirty="0">
                <a:solidFill>
                  <a:srgbClr val="00B050"/>
                </a:solidFill>
                <a:latin typeface="+mn-lt"/>
              </a:rPr>
              <a:t>Since the MoU signature…</a:t>
            </a:r>
            <a:endParaRPr lang="en-US" sz="2700" b="1" dirty="0">
              <a:solidFill>
                <a:srgbClr val="00B050"/>
              </a:solidFill>
              <a:latin typeface="+mn-lt"/>
            </a:endParaRPr>
          </a:p>
        </p:txBody>
      </p:sp>
      <p:sp>
        <p:nvSpPr>
          <p:cNvPr id="3" name="Rectangle 12"/>
          <p:cNvSpPr txBox="1">
            <a:spLocks noChangeArrowheads="1"/>
          </p:cNvSpPr>
          <p:nvPr/>
        </p:nvSpPr>
        <p:spPr>
          <a:xfrm>
            <a:off x="565150" y="1025525"/>
            <a:ext cx="8648700" cy="2232025"/>
          </a:xfrm>
          <a:prstGeom prst="rect">
            <a:avLst/>
          </a:prstGeom>
        </p:spPr>
        <p:txBody>
          <a:bodyPr/>
          <a:lstStyle>
            <a:lvl1pPr marL="342900" indent="-342900" algn="l" defTabSz="914400" rtl="0" eaLnBrk="1" latinLnBrk="0" hangingPunct="1">
              <a:spcBef>
                <a:spcPct val="20000"/>
              </a:spcBef>
              <a:buFont typeface="Arial" pitchFamily="34" charset="0"/>
              <a:buChar char="•"/>
              <a:defRPr sz="3200" kern="1200">
                <a:solidFill>
                  <a:schemeClr val="tx2">
                    <a:lumMod val="75000"/>
                  </a:schemeClr>
                </a:solidFill>
                <a:latin typeface="Euphemia" pitchFamily="34" charset="0"/>
                <a:ea typeface="+mn-ea"/>
                <a:cs typeface="Browallia New" pitchFamily="34" charset="-34"/>
              </a:defRPr>
            </a:lvl1pPr>
            <a:lvl2pPr marL="742950" indent="-285750" algn="l" defTabSz="914400" rtl="0" eaLnBrk="1" latinLnBrk="0" hangingPunct="1">
              <a:spcBef>
                <a:spcPct val="20000"/>
              </a:spcBef>
              <a:buClr>
                <a:srgbClr val="476D1D"/>
              </a:buClr>
              <a:buFont typeface="Wingdings" pitchFamily="2" charset="2"/>
              <a:buChar char="§"/>
              <a:defRPr sz="2800" kern="1200">
                <a:solidFill>
                  <a:schemeClr val="tx2">
                    <a:lumMod val="75000"/>
                  </a:schemeClr>
                </a:solidFill>
                <a:latin typeface="Euphemia" pitchFamily="34" charset="0"/>
                <a:ea typeface="+mn-ea"/>
                <a:cs typeface="Browallia New" pitchFamily="34" charset="-34"/>
              </a:defRPr>
            </a:lvl2pPr>
            <a:lvl3pPr marL="1143000" indent="-228600" algn="l" defTabSz="914400" rtl="0" eaLnBrk="1" latinLnBrk="0" hangingPunct="1">
              <a:spcBef>
                <a:spcPct val="20000"/>
              </a:spcBef>
              <a:buClr>
                <a:schemeClr val="bg1">
                  <a:lumMod val="65000"/>
                </a:schemeClr>
              </a:buClr>
              <a:buFont typeface="Arial" pitchFamily="34" charset="0"/>
              <a:buChar char="•"/>
              <a:defRPr sz="2400" kern="1200">
                <a:solidFill>
                  <a:schemeClr val="tx2">
                    <a:lumMod val="75000"/>
                  </a:schemeClr>
                </a:solidFill>
                <a:latin typeface="Euphemia" pitchFamily="34" charset="0"/>
                <a:ea typeface="+mn-ea"/>
                <a:cs typeface="Browallia New" pitchFamily="34" charset="-34"/>
              </a:defRPr>
            </a:lvl3pPr>
            <a:lvl4pPr marL="1600200" indent="-228600" algn="l" defTabSz="914400" rtl="0" eaLnBrk="1" latinLnBrk="0" hangingPunct="1">
              <a:spcBef>
                <a:spcPct val="20000"/>
              </a:spcBef>
              <a:buClr>
                <a:schemeClr val="tx2">
                  <a:lumMod val="50000"/>
                </a:schemeClr>
              </a:buClr>
              <a:buFont typeface="Arial" pitchFamily="34" charset="0"/>
              <a:buChar char="–"/>
              <a:defRPr sz="2000" kern="1200">
                <a:solidFill>
                  <a:schemeClr val="tx2">
                    <a:lumMod val="75000"/>
                  </a:schemeClr>
                </a:solidFill>
                <a:latin typeface="Euphemia" pitchFamily="34" charset="0"/>
                <a:ea typeface="+mn-ea"/>
                <a:cs typeface="Browallia New" pitchFamily="34" charset="-34"/>
              </a:defRPr>
            </a:lvl4pPr>
            <a:lvl5pPr marL="2057400" indent="-228600" algn="l" defTabSz="914400" rtl="0" eaLnBrk="1" latinLnBrk="0" hangingPunct="1">
              <a:spcBef>
                <a:spcPct val="20000"/>
              </a:spcBef>
              <a:buClr>
                <a:srgbClr val="476D1D"/>
              </a:buClr>
              <a:buFont typeface="Arial" pitchFamily="34" charset="0"/>
              <a:buChar char="»"/>
              <a:defRPr sz="2000" kern="1200">
                <a:solidFill>
                  <a:schemeClr val="tx2">
                    <a:lumMod val="75000"/>
                  </a:schemeClr>
                </a:solidFill>
                <a:latin typeface="Euphemia" pitchFamily="34" charset="0"/>
                <a:ea typeface="+mn-ea"/>
                <a:cs typeface="Browallia New" pitchFamily="34" charset="-34"/>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spcAft>
                <a:spcPts val="450"/>
              </a:spcAft>
              <a:buClr>
                <a:schemeClr val="tx1"/>
              </a:buClr>
              <a:buFont typeface="Arial" pitchFamily="34" charset="0"/>
              <a:buNone/>
              <a:defRPr/>
            </a:pPr>
            <a:endParaRPr lang="en-AU" altLang="pl-PL" sz="2100" b="1" dirty="0">
              <a:solidFill>
                <a:schemeClr val="tx1"/>
              </a:solidFill>
              <a:latin typeface="+mn-lt"/>
            </a:endParaRPr>
          </a:p>
          <a:p>
            <a:pPr marL="0" indent="0">
              <a:spcAft>
                <a:spcPts val="450"/>
              </a:spcAft>
              <a:buClr>
                <a:schemeClr val="tx1"/>
              </a:buClr>
              <a:buFont typeface="Arial" pitchFamily="34" charset="0"/>
              <a:buNone/>
              <a:defRPr/>
            </a:pPr>
            <a:r>
              <a:rPr lang="en-AU" altLang="pl-PL" sz="2100" b="1" dirty="0">
                <a:solidFill>
                  <a:schemeClr val="tx2"/>
                </a:solidFill>
                <a:latin typeface="+mn-lt"/>
              </a:rPr>
              <a:t>Participation in meetings &amp; workshops:</a:t>
            </a:r>
          </a:p>
          <a:p>
            <a:pPr>
              <a:spcAft>
                <a:spcPts val="450"/>
              </a:spcAft>
              <a:buClr>
                <a:schemeClr val="tx1"/>
              </a:buClr>
              <a:buFontTx/>
              <a:buChar char="-"/>
              <a:defRPr/>
            </a:pPr>
            <a:r>
              <a:rPr lang="en-AU" altLang="pl-PL" sz="2100" b="1" dirty="0">
                <a:solidFill>
                  <a:schemeClr val="tx1"/>
                </a:solidFill>
                <a:latin typeface="+mn-lt"/>
              </a:rPr>
              <a:t>ASGMI EGS joint Directors’ workshop, Madrid 2015</a:t>
            </a:r>
          </a:p>
          <a:p>
            <a:pPr>
              <a:spcAft>
                <a:spcPts val="450"/>
              </a:spcAft>
              <a:buClr>
                <a:schemeClr val="tx1"/>
              </a:buClr>
              <a:buFontTx/>
              <a:buChar char="-"/>
              <a:defRPr/>
            </a:pPr>
            <a:r>
              <a:rPr lang="en-AU" altLang="pl-PL" sz="2100" b="1" dirty="0">
                <a:solidFill>
                  <a:schemeClr val="tx1"/>
                </a:solidFill>
                <a:latin typeface="+mn-lt"/>
              </a:rPr>
              <a:t>100</a:t>
            </a:r>
            <a:r>
              <a:rPr lang="en-AU" altLang="pl-PL" sz="2100" b="1" baseline="30000" dirty="0">
                <a:solidFill>
                  <a:schemeClr val="tx1"/>
                </a:solidFill>
                <a:latin typeface="+mn-lt"/>
              </a:rPr>
              <a:t>th</a:t>
            </a:r>
            <a:r>
              <a:rPr lang="en-AU" altLang="pl-PL" sz="2100" b="1" dirty="0">
                <a:solidFill>
                  <a:schemeClr val="tx1"/>
                </a:solidFill>
                <a:latin typeface="+mn-lt"/>
              </a:rPr>
              <a:t> Anniversary Geological Survey of Colombia, Bogota, June 2016</a:t>
            </a:r>
          </a:p>
          <a:p>
            <a:pPr>
              <a:spcAft>
                <a:spcPts val="450"/>
              </a:spcAft>
              <a:buClr>
                <a:schemeClr val="tx1"/>
              </a:buClr>
              <a:buFontTx/>
              <a:buChar char="-"/>
              <a:defRPr/>
            </a:pPr>
            <a:r>
              <a:rPr lang="en-AU" altLang="pl-PL" sz="2100" b="1" dirty="0">
                <a:solidFill>
                  <a:schemeClr val="tx1"/>
                </a:solidFill>
                <a:latin typeface="+mn-lt"/>
              </a:rPr>
              <a:t>ASGMI-EGS workshop Bogota, June 2016</a:t>
            </a:r>
          </a:p>
          <a:p>
            <a:pPr>
              <a:spcAft>
                <a:spcPts val="450"/>
              </a:spcAft>
              <a:buClr>
                <a:schemeClr val="tx1"/>
              </a:buClr>
              <a:buFontTx/>
              <a:buChar char="-"/>
              <a:defRPr/>
            </a:pPr>
            <a:r>
              <a:rPr lang="en-AU" altLang="pl-PL" sz="2100" b="1" dirty="0">
                <a:solidFill>
                  <a:schemeClr val="tx1"/>
                </a:solidFill>
                <a:latin typeface="+mn-lt"/>
              </a:rPr>
              <a:t>ASM workshop, Quito Ecuador, April 2017</a:t>
            </a:r>
          </a:p>
          <a:p>
            <a:pPr>
              <a:spcAft>
                <a:spcPts val="450"/>
              </a:spcAft>
              <a:buClr>
                <a:schemeClr val="tx1"/>
              </a:buClr>
              <a:buFontTx/>
              <a:buChar char="-"/>
              <a:defRPr/>
            </a:pPr>
            <a:r>
              <a:rPr lang="en-AU" altLang="pl-PL" sz="2100" b="1" dirty="0">
                <a:solidFill>
                  <a:schemeClr val="tx1"/>
                </a:solidFill>
                <a:latin typeface="+mn-lt"/>
              </a:rPr>
              <a:t>ASGMI General Assembly, La Havana, September 2017</a:t>
            </a:r>
          </a:p>
          <a:p>
            <a:pPr marL="0" indent="0">
              <a:spcAft>
                <a:spcPts val="450"/>
              </a:spcAft>
              <a:buClr>
                <a:schemeClr val="tx1"/>
              </a:buClr>
              <a:buFont typeface="Arial" pitchFamily="34" charset="0"/>
              <a:buNone/>
              <a:defRPr/>
            </a:pPr>
            <a:r>
              <a:rPr lang="en-GB" altLang="pl-PL" sz="2000" b="1" dirty="0">
                <a:solidFill>
                  <a:schemeClr val="accent1">
                    <a:lumMod val="75000"/>
                  </a:schemeClr>
                </a:solidFill>
                <a:latin typeface="Calibri" panose="020F0502020204030204" pitchFamily="34" charset="0"/>
                <a:cs typeface="Calibri" panose="020F0502020204030204" pitchFamily="34" charset="0"/>
              </a:rPr>
              <a:t>European Innovation Partnership on Raw Materials:</a:t>
            </a:r>
          </a:p>
          <a:p>
            <a:pPr>
              <a:spcAft>
                <a:spcPts val="450"/>
              </a:spcAft>
              <a:buClr>
                <a:schemeClr val="tx1"/>
              </a:buClr>
              <a:buFontTx/>
              <a:buChar char="-"/>
              <a:defRPr/>
            </a:pPr>
            <a:r>
              <a:rPr lang="en-GB" altLang="pl-PL" sz="2000" b="1" dirty="0">
                <a:solidFill>
                  <a:schemeClr val="tx1"/>
                </a:solidFill>
                <a:latin typeface="Calibri" panose="020F0502020204030204" pitchFamily="34" charset="0"/>
                <a:cs typeface="Calibri" panose="020F0502020204030204" pitchFamily="34" charset="0"/>
              </a:rPr>
              <a:t>Advancing the idea of a World Forum on Raw Materials FORAM</a:t>
            </a:r>
          </a:p>
          <a:p>
            <a:pPr>
              <a:spcAft>
                <a:spcPts val="450"/>
              </a:spcAft>
              <a:buClr>
                <a:schemeClr val="tx1"/>
              </a:buClr>
              <a:buFontTx/>
              <a:buChar char="-"/>
              <a:defRPr/>
            </a:pPr>
            <a:r>
              <a:rPr lang="en-AU" altLang="pl-PL" sz="2000" b="1" dirty="0">
                <a:solidFill>
                  <a:schemeClr val="tx1"/>
                </a:solidFill>
                <a:latin typeface="Calibri" panose="020F0502020204030204" pitchFamily="34" charset="0"/>
                <a:cs typeface="Calibri" panose="020F0502020204030204" pitchFamily="34" charset="0"/>
              </a:rPr>
              <a:t>International Network of Raw Materials Training Centres INTERMIN</a:t>
            </a:r>
          </a:p>
          <a:p>
            <a:pPr marL="0" indent="0">
              <a:spcAft>
                <a:spcPts val="450"/>
              </a:spcAft>
              <a:buClr>
                <a:schemeClr val="tx1"/>
              </a:buClr>
              <a:buFont typeface="Arial" pitchFamily="34" charset="0"/>
              <a:buNone/>
              <a:defRPr/>
            </a:pPr>
            <a:r>
              <a:rPr lang="en-AU" altLang="pl-PL" sz="2100" b="1" dirty="0">
                <a:solidFill>
                  <a:srgbClr val="376092"/>
                </a:solidFill>
                <a:latin typeface="+mn-lt"/>
              </a:rPr>
              <a:t>Development and Cooperation:</a:t>
            </a:r>
          </a:p>
          <a:p>
            <a:pPr>
              <a:spcAft>
                <a:spcPts val="450"/>
              </a:spcAft>
              <a:buClr>
                <a:schemeClr val="tx1"/>
              </a:buClr>
              <a:buFontTx/>
              <a:buChar char="-"/>
              <a:defRPr/>
            </a:pPr>
            <a:r>
              <a:rPr lang="en-AU" altLang="pl-PL" sz="1950" b="1" dirty="0" err="1">
                <a:solidFill>
                  <a:schemeClr val="tx1"/>
                </a:solidFill>
                <a:latin typeface="+mn-lt"/>
              </a:rPr>
              <a:t>PanLatGeo</a:t>
            </a:r>
            <a:r>
              <a:rPr lang="en-AU" altLang="pl-PL" sz="1950" b="1" dirty="0">
                <a:solidFill>
                  <a:schemeClr val="tx1"/>
                </a:solidFill>
                <a:latin typeface="+mn-lt"/>
              </a:rPr>
              <a:t> (together with UNESCO, UNEP, UNDP)</a:t>
            </a:r>
          </a:p>
        </p:txBody>
      </p:sp>
    </p:spTree>
    <p:extLst>
      <p:ext uri="{BB962C8B-B14F-4D97-AF65-F5344CB8AC3E}">
        <p14:creationId xmlns:p14="http://schemas.microsoft.com/office/powerpoint/2010/main" val="222805539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BE" dirty="0" err="1"/>
              <a:t>Intermin</a:t>
            </a:r>
            <a:endParaRPr lang="en-GB" dirty="0"/>
          </a:p>
        </p:txBody>
      </p:sp>
      <p:sp>
        <p:nvSpPr>
          <p:cNvPr id="3" name="Rectangle 2"/>
          <p:cNvSpPr/>
          <p:nvPr/>
        </p:nvSpPr>
        <p:spPr>
          <a:xfrm>
            <a:off x="562980" y="1268760"/>
            <a:ext cx="7560840" cy="4708981"/>
          </a:xfrm>
          <a:prstGeom prst="rect">
            <a:avLst/>
          </a:prstGeom>
        </p:spPr>
        <p:txBody>
          <a:bodyPr wrap="square">
            <a:spAutoFit/>
          </a:bodyPr>
          <a:lstStyle/>
          <a:p>
            <a:pPr>
              <a:buFont typeface="Wingdings" panose="05000000000000000000" pitchFamily="2" charset="2"/>
              <a:buChar char="Ø"/>
              <a:defRPr/>
            </a:pPr>
            <a:r>
              <a:rPr lang="en-GB" sz="2000" dirty="0"/>
              <a:t>To create a self-sustainable long-term lasting international network of training centres for professionals. </a:t>
            </a:r>
          </a:p>
          <a:p>
            <a:pPr>
              <a:buFont typeface="Wingdings" panose="05000000000000000000" pitchFamily="2" charset="2"/>
              <a:buChar char="Ø"/>
              <a:defRPr/>
            </a:pPr>
            <a:endParaRPr lang="en-GB" sz="2000" dirty="0"/>
          </a:p>
          <a:p>
            <a:pPr>
              <a:buFont typeface="Wingdings" panose="05000000000000000000" pitchFamily="2" charset="2"/>
              <a:buChar char="Ø"/>
              <a:defRPr/>
            </a:pPr>
            <a:r>
              <a:rPr lang="en-GB" sz="2000" dirty="0"/>
              <a:t>involve educational and research institutions in the EU and the leading counterparts in third countries, </a:t>
            </a:r>
          </a:p>
          <a:p>
            <a:pPr>
              <a:buFont typeface="Wingdings" panose="05000000000000000000" pitchFamily="2" charset="2"/>
              <a:buChar char="Ø"/>
              <a:defRPr/>
            </a:pPr>
            <a:endParaRPr lang="en-GB" sz="2000" dirty="0"/>
          </a:p>
          <a:p>
            <a:pPr>
              <a:buFont typeface="Wingdings" panose="05000000000000000000" pitchFamily="2" charset="2"/>
              <a:buChar char="Ø"/>
              <a:defRPr/>
            </a:pPr>
            <a:r>
              <a:rPr lang="en-GB" sz="2000" dirty="0"/>
              <a:t>based on specific country expertise in the primary and secondary raw materials sectors. </a:t>
            </a:r>
          </a:p>
          <a:p>
            <a:pPr>
              <a:buFont typeface="Wingdings" panose="05000000000000000000" pitchFamily="2" charset="2"/>
              <a:buChar char="Ø"/>
              <a:defRPr/>
            </a:pPr>
            <a:endParaRPr lang="en-GB" sz="2000" dirty="0"/>
          </a:p>
          <a:p>
            <a:pPr>
              <a:buFont typeface="Wingdings" panose="05000000000000000000" pitchFamily="2" charset="2"/>
              <a:buChar char="Ø"/>
              <a:defRPr/>
            </a:pPr>
            <a:r>
              <a:rPr lang="en-GB" sz="2000" dirty="0"/>
              <a:t>map skills and knowledge in the EU and the third countries, </a:t>
            </a:r>
          </a:p>
          <a:p>
            <a:pPr>
              <a:buFont typeface="Wingdings" panose="05000000000000000000" pitchFamily="2" charset="2"/>
              <a:buChar char="Ø"/>
              <a:defRPr/>
            </a:pPr>
            <a:r>
              <a:rPr lang="en-GB" sz="2000" dirty="0"/>
              <a:t>identify key knowledge gaps and emerging needs,</a:t>
            </a:r>
          </a:p>
          <a:p>
            <a:pPr>
              <a:buFont typeface="Wingdings" panose="05000000000000000000" pitchFamily="2" charset="2"/>
              <a:buChar char="Ø"/>
              <a:defRPr/>
            </a:pPr>
            <a:r>
              <a:rPr lang="en-GB" sz="2000" dirty="0"/>
              <a:t>develop roadmap for improving skills and knowledge, </a:t>
            </a:r>
          </a:p>
          <a:p>
            <a:pPr>
              <a:buFont typeface="Wingdings" panose="05000000000000000000" pitchFamily="2" charset="2"/>
              <a:buChar char="Ø"/>
              <a:defRPr/>
            </a:pPr>
            <a:r>
              <a:rPr lang="en-GB" sz="2000" dirty="0"/>
              <a:t>establish common training programmes in the raw materials sectors. </a:t>
            </a:r>
          </a:p>
          <a:p>
            <a:pPr>
              <a:defRPr/>
            </a:pPr>
            <a:endParaRPr lang="en-GB" sz="2000" dirty="0"/>
          </a:p>
          <a:p>
            <a:pPr>
              <a:spcBef>
                <a:spcPct val="0"/>
              </a:spcBef>
              <a:buClr>
                <a:srgbClr val="0070C0"/>
              </a:buClr>
              <a:defRPr/>
            </a:pPr>
            <a:r>
              <a:rPr lang="en-GB" altLang="en-US" sz="2000" dirty="0"/>
              <a:t>size of proposals: up to EUR 1 million</a:t>
            </a:r>
          </a:p>
        </p:txBody>
      </p:sp>
    </p:spTree>
    <p:extLst>
      <p:ext uri="{BB962C8B-B14F-4D97-AF65-F5344CB8AC3E}">
        <p14:creationId xmlns:p14="http://schemas.microsoft.com/office/powerpoint/2010/main" val="363779741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GB" dirty="0"/>
          </a:p>
        </p:txBody>
      </p:sp>
      <p:grpSp>
        <p:nvGrpSpPr>
          <p:cNvPr id="3" name="Group 6"/>
          <p:cNvGrpSpPr>
            <a:grpSpLocks/>
          </p:cNvGrpSpPr>
          <p:nvPr/>
        </p:nvGrpSpPr>
        <p:grpSpPr bwMode="auto">
          <a:xfrm>
            <a:off x="1187624" y="295560"/>
            <a:ext cx="6480719" cy="3563630"/>
            <a:chOff x="0" y="0"/>
            <a:chExt cx="9144000" cy="6858001"/>
          </a:xfrm>
        </p:grpSpPr>
        <p:grpSp>
          <p:nvGrpSpPr>
            <p:cNvPr id="4" name="Group 12"/>
            <p:cNvGrpSpPr>
              <a:grpSpLocks/>
            </p:cNvGrpSpPr>
            <p:nvPr/>
          </p:nvGrpSpPr>
          <p:grpSpPr bwMode="auto">
            <a:xfrm>
              <a:off x="0" y="0"/>
              <a:ext cx="9144000" cy="6858001"/>
              <a:chOff x="0" y="559"/>
              <a:chExt cx="9144000" cy="6858000"/>
            </a:xfrm>
          </p:grpSpPr>
          <p:grpSp>
            <p:nvGrpSpPr>
              <p:cNvPr id="6" name="Group 9"/>
              <p:cNvGrpSpPr>
                <a:grpSpLocks/>
              </p:cNvGrpSpPr>
              <p:nvPr/>
            </p:nvGrpSpPr>
            <p:grpSpPr bwMode="auto">
              <a:xfrm>
                <a:off x="0" y="559"/>
                <a:ext cx="9144000" cy="6858000"/>
                <a:chOff x="0" y="559"/>
                <a:chExt cx="9144000" cy="6858000"/>
              </a:xfrm>
            </p:grpSpPr>
            <p:pic>
              <p:nvPicPr>
                <p:cNvPr id="8" name="Picture 3"/>
                <p:cNvPicPr>
                  <a:picLocks noChangeAspect="1"/>
                </p:cNvPicPr>
                <p:nvPr/>
              </p:nvPicPr>
              <p:blipFill>
                <a:blip r:embed="rId2">
                  <a:extLst>
                    <a:ext uri="{28A0092B-C50C-407E-A947-70E740481C1C}">
                      <a14:useLocalDpi xmlns:a14="http://schemas.microsoft.com/office/drawing/2010/main" val="0"/>
                    </a:ext>
                  </a:extLst>
                </a:blip>
                <a:srcRect l="11902" b="890"/>
                <a:stretch>
                  <a:fillRect/>
                </a:stretch>
              </p:blipFill>
              <p:spPr bwMode="auto">
                <a:xfrm>
                  <a:off x="0" y="559"/>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Rectangle 5"/>
                <p:cNvSpPr>
                  <a:spLocks noChangeArrowheads="1"/>
                </p:cNvSpPr>
                <p:nvPr/>
              </p:nvSpPr>
              <p:spPr bwMode="auto">
                <a:xfrm>
                  <a:off x="541338" y="6206097"/>
                  <a:ext cx="8207375" cy="239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MS PGothic" panose="020B0600070205080204" pitchFamily="34" charset="-128"/>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MS PGothic" panose="020B0600070205080204" pitchFamily="34" charset="-128"/>
                    </a:defRPr>
                  </a:lvl9pPr>
                </a:lstStyle>
                <a:p>
                  <a:pPr eaLnBrk="1" hangingPunct="1">
                    <a:lnSpc>
                      <a:spcPct val="100000"/>
                    </a:lnSpc>
                    <a:spcBef>
                      <a:spcPct val="0"/>
                    </a:spcBef>
                    <a:buFontTx/>
                    <a:buNone/>
                  </a:pPr>
                  <a:r>
                    <a:rPr lang="en-US" altLang="de-DE" sz="900">
                      <a:solidFill>
                        <a:srgbClr val="7F7F7F"/>
                      </a:solidFill>
                      <a:latin typeface="Calibri Light" panose="020F0302020204030204" pitchFamily="34" charset="0"/>
                    </a:rPr>
                    <a:t>This project has received funding from the European Union</a:t>
                  </a:r>
                  <a:r>
                    <a:rPr lang="en-US" altLang="en-GB" sz="900">
                      <a:solidFill>
                        <a:srgbClr val="7F7F7F"/>
                      </a:solidFill>
                      <a:latin typeface="Calibri Light" panose="020F0302020204030204" pitchFamily="34" charset="0"/>
                    </a:rPr>
                    <a:t>’</a:t>
                  </a:r>
                  <a:r>
                    <a:rPr lang="en-US" altLang="de-DE" sz="900">
                      <a:solidFill>
                        <a:srgbClr val="7F7F7F"/>
                      </a:solidFill>
                      <a:latin typeface="Calibri Light" panose="020F0302020204030204" pitchFamily="34" charset="0"/>
                    </a:rPr>
                    <a:t>s Horizon 2020 research and innovation programme under Grant Agreement No 730127</a:t>
                  </a:r>
                </a:p>
              </p:txBody>
            </p:sp>
            <p:pic>
              <p:nvPicPr>
                <p:cNvPr id="10" name="Picture 12"/>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886700" y="6127827"/>
                  <a:ext cx="593481" cy="3960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cxnSp>
            <p:nvCxnSpPr>
              <p:cNvPr id="7" name="Straight Connector 6"/>
              <p:cNvCxnSpPr/>
              <p:nvPr/>
            </p:nvCxnSpPr>
            <p:spPr>
              <a:xfrm>
                <a:off x="669926" y="6177522"/>
                <a:ext cx="7129461" cy="0"/>
              </a:xfrm>
              <a:prstGeom prst="line">
                <a:avLst/>
              </a:prstGeom>
            </p:spPr>
            <p:style>
              <a:lnRef idx="1">
                <a:schemeClr val="accent1"/>
              </a:lnRef>
              <a:fillRef idx="0">
                <a:schemeClr val="accent1"/>
              </a:fillRef>
              <a:effectRef idx="0">
                <a:schemeClr val="accent1"/>
              </a:effectRef>
              <a:fontRef idx="minor">
                <a:schemeClr val="tx1"/>
              </a:fontRef>
            </p:style>
          </p:cxnSp>
        </p:grpSp>
        <p:pic>
          <p:nvPicPr>
            <p:cNvPr id="5" name="Picture 13"/>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820852" y="1016061"/>
              <a:ext cx="3496219" cy="47767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11" name="Rectangle 10"/>
          <p:cNvSpPr/>
          <p:nvPr/>
        </p:nvSpPr>
        <p:spPr>
          <a:xfrm>
            <a:off x="1187624" y="3792487"/>
            <a:ext cx="6624736" cy="2308324"/>
          </a:xfrm>
          <a:prstGeom prst="rect">
            <a:avLst/>
          </a:prstGeom>
        </p:spPr>
        <p:txBody>
          <a:bodyPr wrap="square">
            <a:spAutoFit/>
          </a:bodyPr>
          <a:lstStyle/>
          <a:p>
            <a:pPr marL="285750" indent="-285750">
              <a:buFont typeface="Wingdings" panose="05000000000000000000" pitchFamily="2" charset="2"/>
              <a:buChar char="Ø"/>
              <a:defRPr/>
            </a:pPr>
            <a:r>
              <a:rPr lang="en-US" altLang="en-US" b="1" dirty="0">
                <a:solidFill>
                  <a:srgbClr val="FF33CC"/>
                </a:solidFill>
                <a:cs typeface="Times New Roman" panose="02020603050405020304" pitchFamily="18" charset="0"/>
              </a:rPr>
              <a:t>THE</a:t>
            </a:r>
            <a:r>
              <a:rPr lang="en-US" altLang="en-US" b="1" dirty="0">
                <a:solidFill>
                  <a:schemeClr val="bg1"/>
                </a:solidFill>
                <a:cs typeface="Times New Roman" panose="02020603050405020304" pitchFamily="18" charset="0"/>
              </a:rPr>
              <a:t> </a:t>
            </a:r>
            <a:r>
              <a:rPr lang="en-US" altLang="en-US" b="1" dirty="0">
                <a:solidFill>
                  <a:srgbClr val="FF33CC"/>
                </a:solidFill>
                <a:cs typeface="Times New Roman" panose="02020603050405020304" pitchFamily="18" charset="0"/>
              </a:rPr>
              <a:t>LARGEST INTERNATIONAL COLLABORATIVE PLATFORM ON RAW MATERIALS</a:t>
            </a:r>
            <a:endParaRPr lang="en-GB" dirty="0">
              <a:solidFill>
                <a:srgbClr val="FF33CC"/>
              </a:solidFill>
            </a:endParaRPr>
          </a:p>
          <a:p>
            <a:pPr marL="285750" lvl="0" indent="-285750">
              <a:buFont typeface="Wingdings" panose="05000000000000000000" pitchFamily="2" charset="2"/>
              <a:buChar char="Ø"/>
              <a:defRPr/>
            </a:pPr>
            <a:endParaRPr lang="en-US" b="1" kern="0" dirty="0">
              <a:solidFill>
                <a:schemeClr val="tx2">
                  <a:lumMod val="75000"/>
                </a:schemeClr>
              </a:solidFill>
            </a:endParaRPr>
          </a:p>
          <a:p>
            <a:pPr marL="285750" lvl="0" indent="-285750">
              <a:buFont typeface="Wingdings" panose="05000000000000000000" pitchFamily="2" charset="2"/>
              <a:buChar char="Ø"/>
              <a:defRPr/>
            </a:pPr>
            <a:r>
              <a:rPr lang="en-US" b="1" kern="0" dirty="0">
                <a:solidFill>
                  <a:schemeClr val="tx2">
                    <a:lumMod val="75000"/>
                  </a:schemeClr>
                </a:solidFill>
              </a:rPr>
              <a:t>An EU-based platform of international experts and stakeholders to enhance international cooperation on raw material policies and investments</a:t>
            </a:r>
          </a:p>
          <a:p>
            <a:pPr marL="285750" lvl="0" indent="-285750">
              <a:buFont typeface="Wingdings" panose="05000000000000000000" pitchFamily="2" charset="2"/>
              <a:buChar char="Ø"/>
              <a:defRPr/>
            </a:pPr>
            <a:endParaRPr lang="en-US" b="1" kern="0" dirty="0">
              <a:solidFill>
                <a:schemeClr val="tx2">
                  <a:lumMod val="75000"/>
                </a:schemeClr>
              </a:solidFill>
            </a:endParaRPr>
          </a:p>
          <a:p>
            <a:pPr marL="285750" lvl="0" indent="-285750">
              <a:buFont typeface="Wingdings" panose="05000000000000000000" pitchFamily="2" charset="2"/>
              <a:buChar char="Ø"/>
              <a:defRPr/>
            </a:pPr>
            <a:r>
              <a:rPr lang="en-GB" dirty="0">
                <a:solidFill>
                  <a:schemeClr val="tx2">
                    <a:lumMod val="75000"/>
                  </a:schemeClr>
                </a:solidFill>
              </a:rPr>
              <a:t>Consortium and Advisory Board composed of 70 influencers</a:t>
            </a:r>
            <a:endParaRPr lang="en-US" b="1" kern="0" dirty="0">
              <a:solidFill>
                <a:schemeClr val="tx2">
                  <a:lumMod val="75000"/>
                </a:schemeClr>
              </a:solidFill>
            </a:endParaRPr>
          </a:p>
        </p:txBody>
      </p:sp>
      <p:sp>
        <p:nvSpPr>
          <p:cNvPr id="13" name="Rectangle 12"/>
          <p:cNvSpPr/>
          <p:nvPr/>
        </p:nvSpPr>
        <p:spPr>
          <a:xfrm>
            <a:off x="899592" y="5798182"/>
            <a:ext cx="7516606" cy="369332"/>
          </a:xfrm>
          <a:prstGeom prst="rect">
            <a:avLst/>
          </a:prstGeom>
        </p:spPr>
        <p:txBody>
          <a:bodyPr wrap="square">
            <a:spAutoFit/>
          </a:bodyPr>
          <a:lstStyle/>
          <a:p>
            <a:pPr marL="342900" indent="-342900">
              <a:buFont typeface="Wingdings" panose="05000000000000000000" pitchFamily="2" charset="2"/>
              <a:buChar char="Ø"/>
              <a:defRPr/>
            </a:pPr>
            <a:r>
              <a:rPr lang="en-GB" dirty="0">
                <a:solidFill>
                  <a:schemeClr val="bg1"/>
                </a:solidFill>
              </a:rPr>
              <a:t>A</a:t>
            </a:r>
            <a:endParaRPr lang="en-US" dirty="0">
              <a:solidFill>
                <a:schemeClr val="tx2">
                  <a:lumMod val="75000"/>
                </a:schemeClr>
              </a:solidFill>
            </a:endParaRPr>
          </a:p>
        </p:txBody>
      </p:sp>
      <p:sp>
        <p:nvSpPr>
          <p:cNvPr id="14" name="Rectangle 13"/>
          <p:cNvSpPr/>
          <p:nvPr/>
        </p:nvSpPr>
        <p:spPr>
          <a:xfrm>
            <a:off x="1187624" y="3305673"/>
            <a:ext cx="6552728" cy="55351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199740907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BE" dirty="0" err="1"/>
              <a:t>Geoheritage</a:t>
            </a:r>
            <a:endParaRPr lang="en-GB" dirty="0"/>
          </a:p>
        </p:txBody>
      </p:sp>
      <p:sp>
        <p:nvSpPr>
          <p:cNvPr id="3" name="Content Placeholder 2"/>
          <p:cNvSpPr>
            <a:spLocks noGrp="1"/>
          </p:cNvSpPr>
          <p:nvPr>
            <p:ph idx="1"/>
          </p:nvPr>
        </p:nvSpPr>
        <p:spPr/>
        <p:txBody>
          <a:bodyPr/>
          <a:lstStyle/>
          <a:p>
            <a:pPr>
              <a:buFont typeface="Wingdings" panose="05000000000000000000" pitchFamily="2" charset="2"/>
              <a:buChar char="Ø"/>
            </a:pPr>
            <a:r>
              <a:rPr lang="fr-BE" dirty="0"/>
              <a:t>A </a:t>
            </a:r>
            <a:r>
              <a:rPr lang="fr-BE" dirty="0" err="1"/>
              <a:t>Nivel</a:t>
            </a:r>
            <a:r>
              <a:rPr lang="fr-BE" dirty="0"/>
              <a:t> </a:t>
            </a:r>
            <a:r>
              <a:rPr lang="fr-BE" dirty="0" err="1"/>
              <a:t>Europeo</a:t>
            </a:r>
            <a:r>
              <a:rPr lang="fr-BE" dirty="0"/>
              <a:t> (EuroGeoSurveys)</a:t>
            </a:r>
          </a:p>
          <a:p>
            <a:pPr marL="0" indent="0">
              <a:buNone/>
            </a:pPr>
            <a:endParaRPr lang="fr-BE" dirty="0"/>
          </a:p>
          <a:p>
            <a:pPr>
              <a:buFont typeface="Wingdings" panose="05000000000000000000" pitchFamily="2" charset="2"/>
              <a:buChar char="Ø"/>
            </a:pPr>
            <a:r>
              <a:rPr lang="fr-BE" dirty="0"/>
              <a:t>A </a:t>
            </a:r>
            <a:r>
              <a:rPr lang="fr-BE" dirty="0" err="1"/>
              <a:t>Nivel</a:t>
            </a:r>
            <a:r>
              <a:rPr lang="fr-BE" dirty="0"/>
              <a:t> </a:t>
            </a:r>
            <a:r>
              <a:rPr lang="fr-BE" dirty="0" err="1"/>
              <a:t>Nacional</a:t>
            </a:r>
            <a:r>
              <a:rPr lang="fr-BE" dirty="0"/>
              <a:t> ( </a:t>
            </a:r>
            <a:r>
              <a:rPr lang="fr-BE" dirty="0" err="1"/>
              <a:t>Geological</a:t>
            </a:r>
            <a:r>
              <a:rPr lang="fr-BE" dirty="0"/>
              <a:t> </a:t>
            </a:r>
            <a:r>
              <a:rPr lang="fr-BE" dirty="0" err="1"/>
              <a:t>Surveys</a:t>
            </a:r>
            <a:r>
              <a:rPr lang="fr-BE" dirty="0"/>
              <a:t>)</a:t>
            </a:r>
            <a:endParaRPr lang="en-GB" dirty="0"/>
          </a:p>
        </p:txBody>
      </p:sp>
    </p:spTree>
    <p:extLst>
      <p:ext uri="{BB962C8B-B14F-4D97-AF65-F5344CB8AC3E}">
        <p14:creationId xmlns:p14="http://schemas.microsoft.com/office/powerpoint/2010/main" val="366462816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BE" dirty="0" err="1"/>
              <a:t>Geoheritage</a:t>
            </a:r>
            <a:r>
              <a:rPr lang="fr-BE" dirty="0"/>
              <a:t> in EGS</a:t>
            </a:r>
            <a:endParaRPr lang="en-GB" dirty="0"/>
          </a:p>
        </p:txBody>
      </p:sp>
      <p:sp>
        <p:nvSpPr>
          <p:cNvPr id="3" name="Content Placeholder 2"/>
          <p:cNvSpPr>
            <a:spLocks noGrp="1"/>
          </p:cNvSpPr>
          <p:nvPr>
            <p:ph idx="1"/>
          </p:nvPr>
        </p:nvSpPr>
        <p:spPr/>
        <p:txBody>
          <a:bodyPr/>
          <a:lstStyle/>
          <a:p>
            <a:pPr marL="0" indent="0">
              <a:buNone/>
            </a:pPr>
            <a:r>
              <a:rPr lang="fr-BE" dirty="0" err="1"/>
              <a:t>Desafortunadamente</a:t>
            </a:r>
            <a:r>
              <a:rPr lang="fr-BE" dirty="0"/>
              <a:t> </a:t>
            </a:r>
            <a:r>
              <a:rPr lang="fr-BE" dirty="0" err="1"/>
              <a:t>muy</a:t>
            </a:r>
            <a:r>
              <a:rPr lang="fr-BE" dirty="0"/>
              <a:t> </a:t>
            </a:r>
            <a:r>
              <a:rPr lang="fr-BE" dirty="0" err="1"/>
              <a:t>pocas</a:t>
            </a:r>
            <a:r>
              <a:rPr lang="fr-BE" dirty="0"/>
              <a:t> </a:t>
            </a:r>
            <a:r>
              <a:rPr lang="fr-BE" dirty="0" err="1"/>
              <a:t>actividades</a:t>
            </a:r>
            <a:r>
              <a:rPr lang="fr-BE" dirty="0"/>
              <a:t> a </a:t>
            </a:r>
            <a:r>
              <a:rPr lang="fr-BE" dirty="0" err="1"/>
              <a:t>nivel</a:t>
            </a:r>
            <a:r>
              <a:rPr lang="fr-BE" dirty="0"/>
              <a:t> </a:t>
            </a:r>
            <a:r>
              <a:rPr lang="fr-BE" dirty="0" err="1"/>
              <a:t>Europeo</a:t>
            </a:r>
            <a:endParaRPr lang="fr-BE" dirty="0"/>
          </a:p>
          <a:p>
            <a:pPr marL="0" indent="0">
              <a:buNone/>
            </a:pPr>
            <a:r>
              <a:rPr lang="fr-BE" dirty="0"/>
              <a:t> </a:t>
            </a:r>
          </a:p>
          <a:p>
            <a:pPr>
              <a:buFont typeface="Wingdings" panose="05000000000000000000" pitchFamily="2" charset="2"/>
              <a:buChar char="Ø"/>
            </a:pPr>
            <a:r>
              <a:rPr lang="fr-BE" sz="2800" dirty="0"/>
              <a:t>EGS &amp; </a:t>
            </a:r>
            <a:r>
              <a:rPr lang="fr-BE" sz="2800" dirty="0" err="1"/>
              <a:t>ProGEO</a:t>
            </a:r>
            <a:r>
              <a:rPr lang="fr-BE" sz="2800" dirty="0"/>
              <a:t> </a:t>
            </a:r>
            <a:r>
              <a:rPr lang="fr-BE" sz="2800" dirty="0" err="1"/>
              <a:t>MoU-firma</a:t>
            </a:r>
            <a:r>
              <a:rPr lang="fr-BE" sz="2800" dirty="0"/>
              <a:t> en 2014</a:t>
            </a:r>
          </a:p>
          <a:p>
            <a:pPr>
              <a:buFont typeface="Wingdings" panose="05000000000000000000" pitchFamily="2" charset="2"/>
              <a:buChar char="Ø"/>
            </a:pPr>
            <a:endParaRPr lang="fr-BE" sz="2800" dirty="0"/>
          </a:p>
          <a:p>
            <a:pPr>
              <a:buFont typeface="Wingdings" panose="05000000000000000000" pitchFamily="2" charset="2"/>
              <a:buChar char="Ø"/>
            </a:pPr>
            <a:r>
              <a:rPr lang="fr-BE" sz="2800" dirty="0" err="1"/>
              <a:t>PanAfGeo</a:t>
            </a:r>
            <a:r>
              <a:rPr lang="fr-BE" sz="2800" dirty="0"/>
              <a:t> </a:t>
            </a:r>
            <a:r>
              <a:rPr lang="fr-BE" sz="2800" dirty="0" err="1"/>
              <a:t>Proyeto</a:t>
            </a:r>
            <a:r>
              <a:rPr lang="fr-BE" sz="2800" dirty="0"/>
              <a:t> : WP </a:t>
            </a:r>
            <a:r>
              <a:rPr lang="fr-BE" sz="2800" dirty="0" err="1"/>
              <a:t>Patrimonio</a:t>
            </a:r>
            <a:r>
              <a:rPr lang="fr-BE" sz="2800" dirty="0"/>
              <a:t> </a:t>
            </a:r>
            <a:r>
              <a:rPr lang="fr-BE" sz="2800" dirty="0" err="1"/>
              <a:t>Geologico</a:t>
            </a:r>
            <a:endParaRPr lang="fr-BE" sz="2800" dirty="0"/>
          </a:p>
          <a:p>
            <a:pPr marL="0" indent="0">
              <a:buNone/>
            </a:pPr>
            <a:endParaRPr lang="fr-BE" sz="2800" dirty="0"/>
          </a:p>
        </p:txBody>
      </p:sp>
    </p:spTree>
    <p:extLst>
      <p:ext uri="{BB962C8B-B14F-4D97-AF65-F5344CB8AC3E}">
        <p14:creationId xmlns:p14="http://schemas.microsoft.com/office/powerpoint/2010/main" val="229435893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6" descr="http://www.progeo.pt/dnpg/2017/arouca2.jpg"/>
          <p:cNvPicPr>
            <a:picLocks noChangeAspect="1" noChangeArrowheads="1"/>
          </p:cNvPicPr>
          <p:nvPr/>
        </p:nvPicPr>
        <p:blipFill>
          <a:blip r:embed="rId2">
            <a:extLst>
              <a:ext uri="{28A0092B-C50C-407E-A947-70E740481C1C}">
                <a14:useLocalDpi xmlns:a14="http://schemas.microsoft.com/office/drawing/2010/main" val="0"/>
              </a:ext>
            </a:extLst>
          </a:blip>
          <a:srcRect l="7976" t="30788" r="27078" b="13339"/>
          <a:stretch>
            <a:fillRect/>
          </a:stretch>
        </p:blipFill>
        <p:spPr bwMode="auto">
          <a:xfrm>
            <a:off x="321879" y="4902200"/>
            <a:ext cx="2157412" cy="1589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458" name="Text Box 4"/>
          <p:cNvSpPr txBox="1">
            <a:spLocks noChangeArrowheads="1"/>
          </p:cNvSpPr>
          <p:nvPr/>
        </p:nvSpPr>
        <p:spPr bwMode="auto">
          <a:xfrm>
            <a:off x="168275" y="188913"/>
            <a:ext cx="8807450" cy="674687"/>
          </a:xfrm>
          <a:prstGeom prst="rect">
            <a:avLst/>
          </a:prstGeom>
          <a:solidFill>
            <a:schemeClr val="bg1">
              <a:lumMod val="85000"/>
            </a:schemeClr>
          </a:solidFill>
          <a:ln>
            <a:noFill/>
          </a:ln>
        </p:spPr>
        <p:txBody>
          <a:bodyPr anchor="ctr"/>
          <a:lstStyle>
            <a:lvl1pPr marL="88900"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lnSpc>
                <a:spcPct val="65000"/>
              </a:lnSpc>
              <a:spcBef>
                <a:spcPct val="50000"/>
              </a:spcBef>
              <a:spcAft>
                <a:spcPct val="5000"/>
              </a:spcAft>
              <a:defRPr/>
            </a:pPr>
            <a:endParaRPr lang="pt-PT" altLang="ja-JP" sz="2000" dirty="0">
              <a:solidFill>
                <a:prstClr val="white"/>
              </a:solidFill>
              <a:latin typeface="Calibri" pitchFamily="34" charset="0"/>
            </a:endParaRPr>
          </a:p>
        </p:txBody>
      </p:sp>
      <p:sp>
        <p:nvSpPr>
          <p:cNvPr id="4" name="Retângulo 3"/>
          <p:cNvSpPr/>
          <p:nvPr/>
        </p:nvSpPr>
        <p:spPr>
          <a:xfrm>
            <a:off x="349200" y="1484783"/>
            <a:ext cx="8471271" cy="2711512"/>
          </a:xfrm>
          <a:prstGeom prst="rect">
            <a:avLst/>
          </a:prstGeom>
        </p:spPr>
        <p:txBody>
          <a:bodyPr wrap="square">
            <a:spAutoFit/>
          </a:bodyPr>
          <a:lstStyle/>
          <a:p>
            <a:pPr marL="88900" algn="just">
              <a:lnSpc>
                <a:spcPct val="150000"/>
              </a:lnSpc>
              <a:spcBef>
                <a:spcPct val="50000"/>
              </a:spcBef>
              <a:spcAft>
                <a:spcPct val="5000"/>
              </a:spcAft>
              <a:defRPr/>
            </a:pPr>
            <a:r>
              <a:rPr lang="pt-PT" altLang="ja-JP" b="1" dirty="0" err="1">
                <a:solidFill>
                  <a:prstClr val="black"/>
                </a:solidFill>
                <a:latin typeface="Calibri" pitchFamily="34" charset="0"/>
              </a:rPr>
              <a:t>European</a:t>
            </a:r>
            <a:r>
              <a:rPr lang="pt-PT" altLang="ja-JP" b="1" dirty="0">
                <a:solidFill>
                  <a:prstClr val="black"/>
                </a:solidFill>
                <a:latin typeface="Calibri" pitchFamily="34" charset="0"/>
              </a:rPr>
              <a:t> </a:t>
            </a:r>
            <a:r>
              <a:rPr lang="pt-PT" altLang="ja-JP" b="1" dirty="0" err="1">
                <a:solidFill>
                  <a:prstClr val="black"/>
                </a:solidFill>
                <a:latin typeface="Calibri" pitchFamily="34" charset="0"/>
              </a:rPr>
              <a:t>Association</a:t>
            </a:r>
            <a:r>
              <a:rPr lang="pt-PT" altLang="ja-JP" b="1" dirty="0">
                <a:solidFill>
                  <a:prstClr val="black"/>
                </a:solidFill>
                <a:latin typeface="Calibri" pitchFamily="34" charset="0"/>
              </a:rPr>
              <a:t> of the Conservation of the </a:t>
            </a:r>
            <a:r>
              <a:rPr lang="pt-PT" altLang="ja-JP" b="1" dirty="0" err="1">
                <a:solidFill>
                  <a:prstClr val="black"/>
                </a:solidFill>
                <a:latin typeface="Calibri" pitchFamily="34" charset="0"/>
              </a:rPr>
              <a:t>Geological</a:t>
            </a:r>
            <a:r>
              <a:rPr lang="pt-PT" altLang="ja-JP" b="1" dirty="0">
                <a:solidFill>
                  <a:prstClr val="black"/>
                </a:solidFill>
                <a:latin typeface="Calibri" pitchFamily="34" charset="0"/>
              </a:rPr>
              <a:t> </a:t>
            </a:r>
            <a:r>
              <a:rPr lang="pt-PT" altLang="ja-JP" b="1" dirty="0" err="1">
                <a:solidFill>
                  <a:prstClr val="black"/>
                </a:solidFill>
                <a:latin typeface="Calibri" pitchFamily="34" charset="0"/>
              </a:rPr>
              <a:t>Heritage</a:t>
            </a:r>
            <a:endParaRPr lang="en-US" altLang="ja-JP" b="1" dirty="0">
              <a:solidFill>
                <a:prstClr val="black"/>
              </a:solidFill>
              <a:latin typeface="Calibri" pitchFamily="34" charset="0"/>
            </a:endParaRPr>
          </a:p>
          <a:p>
            <a:pPr marL="88900" algn="just">
              <a:lnSpc>
                <a:spcPct val="150000"/>
              </a:lnSpc>
              <a:spcBef>
                <a:spcPct val="50000"/>
              </a:spcBef>
              <a:spcAft>
                <a:spcPct val="5000"/>
              </a:spcAft>
              <a:defRPr/>
            </a:pPr>
            <a:r>
              <a:rPr lang="en-US" altLang="ja-JP" sz="1600" dirty="0" err="1">
                <a:solidFill>
                  <a:prstClr val="black"/>
                </a:solidFill>
                <a:latin typeface="Calibri" pitchFamily="34" charset="0"/>
              </a:rPr>
              <a:t>ProGEO</a:t>
            </a:r>
            <a:r>
              <a:rPr lang="en-US" altLang="ja-JP" sz="1600" dirty="0">
                <a:solidFill>
                  <a:prstClr val="black"/>
                </a:solidFill>
                <a:latin typeface="Calibri" pitchFamily="34" charset="0"/>
              </a:rPr>
              <a:t> promotes the protection of important geological sites and landscapes, as well as the diverse heritage of geological features with scientific, educational, tourist and cultural relevance.  </a:t>
            </a:r>
            <a:endParaRPr lang="pt-PT" altLang="ja-JP" sz="1600" dirty="0">
              <a:solidFill>
                <a:prstClr val="black"/>
              </a:solidFill>
              <a:latin typeface="Calibri" pitchFamily="34" charset="0"/>
            </a:endParaRPr>
          </a:p>
          <a:p>
            <a:pPr marL="88900" algn="just">
              <a:lnSpc>
                <a:spcPct val="65000"/>
              </a:lnSpc>
              <a:spcBef>
                <a:spcPct val="50000"/>
              </a:spcBef>
              <a:spcAft>
                <a:spcPct val="5000"/>
              </a:spcAft>
              <a:defRPr/>
            </a:pPr>
            <a:endParaRPr lang="pt-PT" altLang="ja-JP" b="1" dirty="0">
              <a:solidFill>
                <a:prstClr val="black"/>
              </a:solidFill>
              <a:latin typeface="Calibri" pitchFamily="34" charset="0"/>
            </a:endParaRPr>
          </a:p>
          <a:p>
            <a:pPr marL="88900" algn="just">
              <a:lnSpc>
                <a:spcPct val="65000"/>
              </a:lnSpc>
              <a:spcBef>
                <a:spcPct val="50000"/>
              </a:spcBef>
              <a:spcAft>
                <a:spcPct val="5000"/>
              </a:spcAft>
              <a:defRPr/>
            </a:pPr>
            <a:endParaRPr lang="pt-PT" altLang="ja-JP" b="1" dirty="0">
              <a:solidFill>
                <a:prstClr val="black"/>
              </a:solidFill>
              <a:latin typeface="Calibri" pitchFamily="34" charset="0"/>
            </a:endParaRPr>
          </a:p>
          <a:p>
            <a:pPr marL="88900" algn="just">
              <a:lnSpc>
                <a:spcPct val="65000"/>
              </a:lnSpc>
              <a:spcBef>
                <a:spcPct val="50000"/>
              </a:spcBef>
              <a:spcAft>
                <a:spcPct val="5000"/>
              </a:spcAft>
              <a:defRPr/>
            </a:pPr>
            <a:endParaRPr lang="pt-PT" altLang="ja-JP" b="1" dirty="0">
              <a:solidFill>
                <a:prstClr val="black"/>
              </a:solidFill>
              <a:latin typeface="Calibri" pitchFamily="34" charset="0"/>
            </a:endParaRPr>
          </a:p>
          <a:p>
            <a:pPr marL="88900" algn="just">
              <a:lnSpc>
                <a:spcPct val="65000"/>
              </a:lnSpc>
              <a:spcBef>
                <a:spcPct val="50000"/>
              </a:spcBef>
              <a:spcAft>
                <a:spcPct val="5000"/>
              </a:spcAft>
              <a:defRPr/>
            </a:pPr>
            <a:r>
              <a:rPr lang="pt-PT" altLang="ja-JP" b="1" dirty="0">
                <a:solidFill>
                  <a:prstClr val="black"/>
                </a:solidFill>
                <a:latin typeface="Calibri" pitchFamily="34" charset="0"/>
              </a:rPr>
              <a:t> </a:t>
            </a:r>
            <a:endParaRPr lang="pt-PT" altLang="ja-JP" sz="1050" dirty="0">
              <a:solidFill>
                <a:prstClr val="black"/>
              </a:solidFill>
              <a:latin typeface="Calibri" pitchFamily="34" charset="0"/>
            </a:endParaRPr>
          </a:p>
        </p:txBody>
      </p:sp>
      <p:pic>
        <p:nvPicPr>
          <p:cNvPr id="7173" name="Picture 2" descr="http://www.progeo.ngo/images/small_logo.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07704" y="308768"/>
            <a:ext cx="2111375" cy="1109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174" name="Picture 4" descr="http://www.progeo.pt/dnpg/2017/arouca1.jpg"/>
          <p:cNvPicPr>
            <a:picLocks noChangeAspect="1" noChangeArrowheads="1"/>
          </p:cNvPicPr>
          <p:nvPr/>
        </p:nvPicPr>
        <p:blipFill>
          <a:blip r:embed="rId4">
            <a:extLst>
              <a:ext uri="{28A0092B-C50C-407E-A947-70E740481C1C}">
                <a14:useLocalDpi xmlns:a14="http://schemas.microsoft.com/office/drawing/2010/main" val="0"/>
              </a:ext>
            </a:extLst>
          </a:blip>
          <a:srcRect l="12778" t="12076" r="11938" b="31917"/>
          <a:stretch>
            <a:fillRect/>
          </a:stretch>
        </p:blipFill>
        <p:spPr bwMode="auto">
          <a:xfrm>
            <a:off x="349201" y="3456389"/>
            <a:ext cx="2171700" cy="1435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175" name="Retângulo 6"/>
          <p:cNvSpPr>
            <a:spLocks noChangeArrowheads="1"/>
          </p:cNvSpPr>
          <p:nvPr/>
        </p:nvSpPr>
        <p:spPr bwMode="auto">
          <a:xfrm>
            <a:off x="182563" y="3068638"/>
            <a:ext cx="8732837"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just" eaLnBrk="1" hangingPunct="1"/>
            <a:r>
              <a:rPr lang="en-US" altLang="pt-PT" sz="1400" b="1">
                <a:solidFill>
                  <a:srgbClr val="000000"/>
                </a:solidFill>
                <a:latin typeface="Calibri" panose="020F0502020204030204" pitchFamily="34" charset="0"/>
              </a:rPr>
              <a:t>Geoparque Arouca, Portugal Winner of the geoconservation award 2017, assigned by ProGeo Portuguese Group</a:t>
            </a:r>
          </a:p>
        </p:txBody>
      </p:sp>
      <p:pic>
        <p:nvPicPr>
          <p:cNvPr id="7176"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693219" y="3376613"/>
            <a:ext cx="6222181" cy="325013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9" name="Picture 4" descr="O:\EGS graphics and templates\Logo\LOGO COL 4.jpg"/>
          <p:cNvPicPr>
            <a:picLocks noChangeAspect="1" noChangeArrowheads="1"/>
          </p:cNvPicPr>
          <p:nvPr/>
        </p:nvPicPr>
        <p:blipFill>
          <a:blip r:embed="rId6" cstate="print"/>
          <a:srcRect/>
          <a:stretch>
            <a:fillRect/>
          </a:stretch>
        </p:blipFill>
        <p:spPr bwMode="auto">
          <a:xfrm>
            <a:off x="4838895" y="366453"/>
            <a:ext cx="1839225" cy="1089527"/>
          </a:xfrm>
          <a:prstGeom prst="rect">
            <a:avLst/>
          </a:prstGeom>
          <a:noFill/>
          <a:ln w="9525">
            <a:noFill/>
            <a:miter lim="800000"/>
            <a:headEnd/>
            <a:tailEnd/>
          </a:ln>
        </p:spPr>
      </p:pic>
    </p:spTree>
    <p:extLst>
      <p:ext uri="{BB962C8B-B14F-4D97-AF65-F5344CB8AC3E}">
        <p14:creationId xmlns:p14="http://schemas.microsoft.com/office/powerpoint/2010/main" val="397460053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Image 2"/>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740569" y="857250"/>
            <a:ext cx="8410575" cy="5143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7" name="Right Triangle 36"/>
          <p:cNvSpPr/>
          <p:nvPr/>
        </p:nvSpPr>
        <p:spPr>
          <a:xfrm>
            <a:off x="-9525" y="4805363"/>
            <a:ext cx="5762625" cy="1202531"/>
          </a:xfrm>
          <a:prstGeom prst="rtTriangle">
            <a:avLst/>
          </a:prstGeom>
          <a:solidFill>
            <a:schemeClr val="accent4">
              <a:lumMod val="60000"/>
              <a:lumOff val="4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900" i="1" dirty="0">
              <a:solidFill>
                <a:schemeClr val="tx1">
                  <a:lumMod val="65000"/>
                  <a:lumOff val="35000"/>
                </a:schemeClr>
              </a:solidFill>
            </a:endParaRPr>
          </a:p>
        </p:txBody>
      </p:sp>
      <p:sp>
        <p:nvSpPr>
          <p:cNvPr id="46" name="Pentagon 45"/>
          <p:cNvSpPr/>
          <p:nvPr/>
        </p:nvSpPr>
        <p:spPr>
          <a:xfrm rot="10800000">
            <a:off x="3500437" y="1193007"/>
            <a:ext cx="5643563" cy="1360885"/>
          </a:xfrm>
          <a:prstGeom prst="homePlate">
            <a:avLst/>
          </a:prstGeom>
          <a:solidFill>
            <a:schemeClr val="bg1">
              <a:alpha val="8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350"/>
          </a:p>
        </p:txBody>
      </p:sp>
      <p:sp>
        <p:nvSpPr>
          <p:cNvPr id="2055" name="TextBox 46"/>
          <p:cNvSpPr txBox="1">
            <a:spLocks noChangeArrowheads="1"/>
          </p:cNvSpPr>
          <p:nvPr/>
        </p:nvSpPr>
        <p:spPr bwMode="auto">
          <a:xfrm>
            <a:off x="5715553" y="1376363"/>
            <a:ext cx="2644718" cy="1015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charset="0"/>
              <a:buChar char="•"/>
              <a:defRPr sz="2800">
                <a:solidFill>
                  <a:srgbClr val="595959"/>
                </a:solidFill>
                <a:latin typeface="Calibri" pitchFamily="34" charset="0"/>
                <a:ea typeface="MS PGothic" pitchFamily="34" charset="-128"/>
              </a:defRPr>
            </a:lvl1pPr>
            <a:lvl2pPr marL="742950" indent="-285750">
              <a:lnSpc>
                <a:spcPct val="90000"/>
              </a:lnSpc>
              <a:spcBef>
                <a:spcPts val="500"/>
              </a:spcBef>
              <a:buFont typeface="Arial" charset="0"/>
              <a:buChar char="•"/>
              <a:defRPr sz="2400">
                <a:solidFill>
                  <a:srgbClr val="595959"/>
                </a:solidFill>
                <a:latin typeface="Calibri" pitchFamily="34" charset="0"/>
                <a:ea typeface="MS PGothic" pitchFamily="34" charset="-128"/>
              </a:defRPr>
            </a:lvl2pPr>
            <a:lvl3pPr marL="1143000" indent="-228600">
              <a:lnSpc>
                <a:spcPct val="90000"/>
              </a:lnSpc>
              <a:spcBef>
                <a:spcPts val="500"/>
              </a:spcBef>
              <a:buFont typeface="Arial" charset="0"/>
              <a:buChar char="•"/>
              <a:defRPr sz="2000">
                <a:solidFill>
                  <a:srgbClr val="595959"/>
                </a:solidFill>
                <a:latin typeface="Calibri" pitchFamily="34" charset="0"/>
                <a:ea typeface="MS PGothic" pitchFamily="34" charset="-128"/>
              </a:defRPr>
            </a:lvl3pPr>
            <a:lvl4pPr marL="1600200" indent="-228600">
              <a:lnSpc>
                <a:spcPct val="90000"/>
              </a:lnSpc>
              <a:spcBef>
                <a:spcPts val="500"/>
              </a:spcBef>
              <a:buFont typeface="Arial" charset="0"/>
              <a:buChar char="•"/>
              <a:defRPr>
                <a:solidFill>
                  <a:srgbClr val="595959"/>
                </a:solidFill>
                <a:latin typeface="Calibri" pitchFamily="34" charset="0"/>
                <a:ea typeface="MS PGothic" pitchFamily="34" charset="-128"/>
              </a:defRPr>
            </a:lvl4pPr>
            <a:lvl5pPr marL="2057400" indent="-228600">
              <a:lnSpc>
                <a:spcPct val="90000"/>
              </a:lnSpc>
              <a:spcBef>
                <a:spcPts val="500"/>
              </a:spcBef>
              <a:buFont typeface="Arial" charset="0"/>
              <a:buChar char="•"/>
              <a:defRPr>
                <a:solidFill>
                  <a:srgbClr val="595959"/>
                </a:solidFill>
                <a:latin typeface="Calibri" pitchFamily="34" charset="0"/>
                <a:ea typeface="MS PGothic" pitchFamily="34" charset="-128"/>
              </a:defRPr>
            </a:lvl5pPr>
            <a:lvl6pPr marL="2514600" indent="-228600" eaLnBrk="0" fontAlgn="base" hangingPunct="0">
              <a:lnSpc>
                <a:spcPct val="90000"/>
              </a:lnSpc>
              <a:spcBef>
                <a:spcPts val="500"/>
              </a:spcBef>
              <a:spcAft>
                <a:spcPct val="0"/>
              </a:spcAft>
              <a:buFont typeface="Arial" charset="0"/>
              <a:buChar char="•"/>
              <a:defRPr>
                <a:solidFill>
                  <a:srgbClr val="595959"/>
                </a:solidFill>
                <a:latin typeface="Calibri" pitchFamily="34" charset="0"/>
                <a:ea typeface="MS PGothic" pitchFamily="34" charset="-128"/>
              </a:defRPr>
            </a:lvl6pPr>
            <a:lvl7pPr marL="2971800" indent="-228600" eaLnBrk="0" fontAlgn="base" hangingPunct="0">
              <a:lnSpc>
                <a:spcPct val="90000"/>
              </a:lnSpc>
              <a:spcBef>
                <a:spcPts val="500"/>
              </a:spcBef>
              <a:spcAft>
                <a:spcPct val="0"/>
              </a:spcAft>
              <a:buFont typeface="Arial" charset="0"/>
              <a:buChar char="•"/>
              <a:defRPr>
                <a:solidFill>
                  <a:srgbClr val="595959"/>
                </a:solidFill>
                <a:latin typeface="Calibri" pitchFamily="34" charset="0"/>
                <a:ea typeface="MS PGothic" pitchFamily="34" charset="-128"/>
              </a:defRPr>
            </a:lvl7pPr>
            <a:lvl8pPr marL="3429000" indent="-228600" eaLnBrk="0" fontAlgn="base" hangingPunct="0">
              <a:lnSpc>
                <a:spcPct val="90000"/>
              </a:lnSpc>
              <a:spcBef>
                <a:spcPts val="500"/>
              </a:spcBef>
              <a:spcAft>
                <a:spcPct val="0"/>
              </a:spcAft>
              <a:buFont typeface="Arial" charset="0"/>
              <a:buChar char="•"/>
              <a:defRPr>
                <a:solidFill>
                  <a:srgbClr val="595959"/>
                </a:solidFill>
                <a:latin typeface="Calibri" pitchFamily="34" charset="0"/>
                <a:ea typeface="MS PGothic" pitchFamily="34" charset="-128"/>
              </a:defRPr>
            </a:lvl8pPr>
            <a:lvl9pPr marL="3886200" indent="-228600" eaLnBrk="0" fontAlgn="base" hangingPunct="0">
              <a:lnSpc>
                <a:spcPct val="90000"/>
              </a:lnSpc>
              <a:spcBef>
                <a:spcPts val="500"/>
              </a:spcBef>
              <a:spcAft>
                <a:spcPct val="0"/>
              </a:spcAft>
              <a:buFont typeface="Arial" charset="0"/>
              <a:buChar char="•"/>
              <a:defRPr>
                <a:solidFill>
                  <a:srgbClr val="595959"/>
                </a:solidFill>
                <a:latin typeface="Calibri" pitchFamily="34" charset="0"/>
                <a:ea typeface="MS PGothic" pitchFamily="34" charset="-128"/>
              </a:defRPr>
            </a:lvl9pPr>
          </a:lstStyle>
          <a:p>
            <a:pPr eaLnBrk="1" hangingPunct="1">
              <a:lnSpc>
                <a:spcPct val="100000"/>
              </a:lnSpc>
              <a:spcBef>
                <a:spcPct val="0"/>
              </a:spcBef>
              <a:buFontTx/>
              <a:buNone/>
              <a:defRPr/>
            </a:pPr>
            <a:r>
              <a:rPr lang="en-US" altLang="fr-FR" sz="3000" b="1"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WP06</a:t>
            </a:r>
          </a:p>
          <a:p>
            <a:pPr eaLnBrk="1" hangingPunct="1">
              <a:lnSpc>
                <a:spcPct val="100000"/>
              </a:lnSpc>
              <a:spcBef>
                <a:spcPct val="0"/>
              </a:spcBef>
              <a:buFontTx/>
              <a:buNone/>
              <a:defRPr/>
            </a:pPr>
            <a:r>
              <a:rPr lang="en-US" altLang="fr-FR" sz="3000" b="1" dirty="0">
                <a:solidFill>
                  <a:schemeClr val="tx1">
                    <a:lumMod val="65000"/>
                    <a:lumOff val="35000"/>
                  </a:schemeClr>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Geoheritage</a:t>
            </a:r>
          </a:p>
        </p:txBody>
      </p:sp>
      <p:sp>
        <p:nvSpPr>
          <p:cNvPr id="50" name="Right Triangle 49"/>
          <p:cNvSpPr/>
          <p:nvPr/>
        </p:nvSpPr>
        <p:spPr>
          <a:xfrm flipH="1">
            <a:off x="4568429" y="4738688"/>
            <a:ext cx="4582715" cy="1269206"/>
          </a:xfrm>
          <a:prstGeom prst="rtTriangle">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350"/>
          </a:p>
        </p:txBody>
      </p:sp>
      <p:sp>
        <p:nvSpPr>
          <p:cNvPr id="12" name="Pentagon 11"/>
          <p:cNvSpPr/>
          <p:nvPr/>
        </p:nvSpPr>
        <p:spPr>
          <a:xfrm rot="10800000">
            <a:off x="5407819" y="4362450"/>
            <a:ext cx="3743325" cy="1225154"/>
          </a:xfrm>
          <a:prstGeom prst="homePlate">
            <a:avLst/>
          </a:prstGeom>
          <a:solidFill>
            <a:schemeClr val="bg1">
              <a:alpha val="8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825"/>
          </a:p>
        </p:txBody>
      </p:sp>
      <p:sp>
        <p:nvSpPr>
          <p:cNvPr id="4" name="ZoneTexte 3"/>
          <p:cNvSpPr txBox="1"/>
          <p:nvPr/>
        </p:nvSpPr>
        <p:spPr>
          <a:xfrm>
            <a:off x="2516981" y="5520929"/>
            <a:ext cx="982266" cy="403957"/>
          </a:xfrm>
          <a:prstGeom prst="rect">
            <a:avLst/>
          </a:prstGeom>
          <a:noFill/>
        </p:spPr>
        <p:txBody>
          <a:bodyPr>
            <a:spAutoFit/>
          </a:bodyPr>
          <a:lstStyle/>
          <a:p>
            <a:pPr>
              <a:defRPr/>
            </a:pPr>
            <a:r>
              <a:rPr lang="en-US" sz="675" i="1" dirty="0">
                <a:solidFill>
                  <a:schemeClr val="tx1">
                    <a:lumMod val="65000"/>
                    <a:lumOff val="35000"/>
                  </a:schemeClr>
                </a:solidFill>
                <a:latin typeface="Arial" panose="020B0604020202020204" pitchFamily="34" charset="0"/>
                <a:cs typeface="Arial" panose="020B0604020202020204" pitchFamily="34" charset="0"/>
              </a:rPr>
              <a:t>Co-funded by the</a:t>
            </a:r>
          </a:p>
          <a:p>
            <a:pPr>
              <a:defRPr/>
            </a:pPr>
            <a:r>
              <a:rPr lang="en-US" sz="675" i="1" dirty="0">
                <a:solidFill>
                  <a:schemeClr val="tx1">
                    <a:lumMod val="65000"/>
                    <a:lumOff val="35000"/>
                  </a:schemeClr>
                </a:solidFill>
                <a:latin typeface="Arial" panose="020B0604020202020204" pitchFamily="34" charset="0"/>
                <a:cs typeface="Arial" panose="020B0604020202020204" pitchFamily="34" charset="0"/>
              </a:rPr>
              <a:t>European Union</a:t>
            </a:r>
          </a:p>
          <a:p>
            <a:pPr>
              <a:defRPr/>
            </a:pPr>
            <a:endParaRPr lang="fr-FR" sz="675" dirty="0">
              <a:latin typeface="Arial" panose="020B0604020202020204" pitchFamily="34" charset="0"/>
              <a:cs typeface="Arial" panose="020B0604020202020204" pitchFamily="34" charset="0"/>
            </a:endParaRPr>
          </a:p>
        </p:txBody>
      </p:sp>
      <p:pic>
        <p:nvPicPr>
          <p:cNvPr id="5" name="Image 4"/>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300467" y="1083850"/>
            <a:ext cx="1620774" cy="1789938"/>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pic>
        <p:nvPicPr>
          <p:cNvPr id="2" name="Image 1"/>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102394" y="5355530"/>
            <a:ext cx="576263" cy="555924"/>
          </a:xfrm>
          <a:prstGeom prst="rect">
            <a:avLst/>
          </a:prstGeom>
        </p:spPr>
      </p:pic>
      <p:pic>
        <p:nvPicPr>
          <p:cNvPr id="3" name="Image 2"/>
          <p:cNvPicPr>
            <a:picLocks noChangeAspect="1"/>
          </p:cNvPicPr>
          <p:nvPr/>
        </p:nvPicPr>
        <p:blipFill>
          <a:blip r:embed="rId6">
            <a:extLst>
              <a:ext uri="{28A0092B-C50C-407E-A947-70E740481C1C}">
                <a14:useLocalDpi xmlns:a14="http://schemas.microsoft.com/office/drawing/2010/main"/>
              </a:ext>
            </a:extLst>
          </a:blip>
          <a:stretch>
            <a:fillRect/>
          </a:stretch>
        </p:blipFill>
        <p:spPr>
          <a:xfrm>
            <a:off x="783432" y="5356775"/>
            <a:ext cx="931069" cy="554679"/>
          </a:xfrm>
          <a:prstGeom prst="rect">
            <a:avLst/>
          </a:prstGeom>
        </p:spPr>
      </p:pic>
      <p:pic>
        <p:nvPicPr>
          <p:cNvPr id="6" name="Image 5"/>
          <p:cNvPicPr>
            <a:picLocks noChangeAspect="1"/>
          </p:cNvPicPr>
          <p:nvPr/>
        </p:nvPicPr>
        <p:blipFill>
          <a:blip r:embed="rId7">
            <a:extLst>
              <a:ext uri="{28A0092B-C50C-407E-A947-70E740481C1C}">
                <a14:useLocalDpi xmlns:a14="http://schemas.microsoft.com/office/drawing/2010/main"/>
              </a:ext>
            </a:extLst>
          </a:blip>
          <a:stretch>
            <a:fillRect/>
          </a:stretch>
        </p:blipFill>
        <p:spPr>
          <a:xfrm>
            <a:off x="1835944" y="5428185"/>
            <a:ext cx="666750" cy="449179"/>
          </a:xfrm>
          <a:prstGeom prst="rect">
            <a:avLst/>
          </a:prstGeom>
        </p:spPr>
      </p:pic>
      <p:pic>
        <p:nvPicPr>
          <p:cNvPr id="9" name="8 Imagen"/>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8564336" y="5089854"/>
            <a:ext cx="489857" cy="431075"/>
          </a:xfrm>
          <a:prstGeom prst="rect">
            <a:avLst/>
          </a:prstGeom>
        </p:spPr>
      </p:pic>
      <p:pic>
        <p:nvPicPr>
          <p:cNvPr id="8" name="7 Imagen"/>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8556172" y="4480133"/>
            <a:ext cx="471699" cy="503602"/>
          </a:xfrm>
          <a:prstGeom prst="rect">
            <a:avLst/>
          </a:prstGeom>
        </p:spPr>
      </p:pic>
      <p:sp>
        <p:nvSpPr>
          <p:cNvPr id="3081" name="TextBox 46"/>
          <p:cNvSpPr txBox="1">
            <a:spLocks noChangeArrowheads="1"/>
          </p:cNvSpPr>
          <p:nvPr/>
        </p:nvSpPr>
        <p:spPr bwMode="auto">
          <a:xfrm>
            <a:off x="6023372" y="4505325"/>
            <a:ext cx="3043238" cy="9694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charset="0"/>
              <a:buChar char="•"/>
              <a:defRPr sz="2800">
                <a:solidFill>
                  <a:srgbClr val="595959"/>
                </a:solidFill>
                <a:latin typeface="Calibri" pitchFamily="34" charset="0"/>
                <a:ea typeface="MS PGothic" pitchFamily="34" charset="-128"/>
              </a:defRPr>
            </a:lvl1pPr>
            <a:lvl2pPr marL="742950" indent="-285750">
              <a:lnSpc>
                <a:spcPct val="90000"/>
              </a:lnSpc>
              <a:spcBef>
                <a:spcPts val="500"/>
              </a:spcBef>
              <a:buFont typeface="Arial" charset="0"/>
              <a:buChar char="•"/>
              <a:defRPr sz="2400">
                <a:solidFill>
                  <a:srgbClr val="595959"/>
                </a:solidFill>
                <a:latin typeface="Calibri" pitchFamily="34" charset="0"/>
                <a:ea typeface="MS PGothic" pitchFamily="34" charset="-128"/>
              </a:defRPr>
            </a:lvl2pPr>
            <a:lvl3pPr marL="1143000" indent="-228600">
              <a:lnSpc>
                <a:spcPct val="90000"/>
              </a:lnSpc>
              <a:spcBef>
                <a:spcPts val="500"/>
              </a:spcBef>
              <a:buFont typeface="Arial" charset="0"/>
              <a:buChar char="•"/>
              <a:defRPr sz="2000">
                <a:solidFill>
                  <a:srgbClr val="595959"/>
                </a:solidFill>
                <a:latin typeface="Calibri" pitchFamily="34" charset="0"/>
                <a:ea typeface="MS PGothic" pitchFamily="34" charset="-128"/>
              </a:defRPr>
            </a:lvl3pPr>
            <a:lvl4pPr marL="1600200" indent="-228600">
              <a:lnSpc>
                <a:spcPct val="90000"/>
              </a:lnSpc>
              <a:spcBef>
                <a:spcPts val="500"/>
              </a:spcBef>
              <a:buFont typeface="Arial" charset="0"/>
              <a:buChar char="•"/>
              <a:defRPr>
                <a:solidFill>
                  <a:srgbClr val="595959"/>
                </a:solidFill>
                <a:latin typeface="Calibri" pitchFamily="34" charset="0"/>
                <a:ea typeface="MS PGothic" pitchFamily="34" charset="-128"/>
              </a:defRPr>
            </a:lvl4pPr>
            <a:lvl5pPr marL="2057400" indent="-228600">
              <a:lnSpc>
                <a:spcPct val="90000"/>
              </a:lnSpc>
              <a:spcBef>
                <a:spcPts val="500"/>
              </a:spcBef>
              <a:buFont typeface="Arial" charset="0"/>
              <a:buChar char="•"/>
              <a:defRPr>
                <a:solidFill>
                  <a:srgbClr val="595959"/>
                </a:solidFill>
                <a:latin typeface="Calibri" pitchFamily="34" charset="0"/>
                <a:ea typeface="MS PGothic" pitchFamily="34" charset="-128"/>
              </a:defRPr>
            </a:lvl5pPr>
            <a:lvl6pPr marL="2514600" indent="-228600" eaLnBrk="0" fontAlgn="base" hangingPunct="0">
              <a:lnSpc>
                <a:spcPct val="90000"/>
              </a:lnSpc>
              <a:spcBef>
                <a:spcPts val="500"/>
              </a:spcBef>
              <a:spcAft>
                <a:spcPct val="0"/>
              </a:spcAft>
              <a:buFont typeface="Arial" charset="0"/>
              <a:buChar char="•"/>
              <a:defRPr>
                <a:solidFill>
                  <a:srgbClr val="595959"/>
                </a:solidFill>
                <a:latin typeface="Calibri" pitchFamily="34" charset="0"/>
                <a:ea typeface="MS PGothic" pitchFamily="34" charset="-128"/>
              </a:defRPr>
            </a:lvl6pPr>
            <a:lvl7pPr marL="2971800" indent="-228600" eaLnBrk="0" fontAlgn="base" hangingPunct="0">
              <a:lnSpc>
                <a:spcPct val="90000"/>
              </a:lnSpc>
              <a:spcBef>
                <a:spcPts val="500"/>
              </a:spcBef>
              <a:spcAft>
                <a:spcPct val="0"/>
              </a:spcAft>
              <a:buFont typeface="Arial" charset="0"/>
              <a:buChar char="•"/>
              <a:defRPr>
                <a:solidFill>
                  <a:srgbClr val="595959"/>
                </a:solidFill>
                <a:latin typeface="Calibri" pitchFamily="34" charset="0"/>
                <a:ea typeface="MS PGothic" pitchFamily="34" charset="-128"/>
              </a:defRPr>
            </a:lvl7pPr>
            <a:lvl8pPr marL="3429000" indent="-228600" eaLnBrk="0" fontAlgn="base" hangingPunct="0">
              <a:lnSpc>
                <a:spcPct val="90000"/>
              </a:lnSpc>
              <a:spcBef>
                <a:spcPts val="500"/>
              </a:spcBef>
              <a:spcAft>
                <a:spcPct val="0"/>
              </a:spcAft>
              <a:buFont typeface="Arial" charset="0"/>
              <a:buChar char="•"/>
              <a:defRPr>
                <a:solidFill>
                  <a:srgbClr val="595959"/>
                </a:solidFill>
                <a:latin typeface="Calibri" pitchFamily="34" charset="0"/>
                <a:ea typeface="MS PGothic" pitchFamily="34" charset="-128"/>
              </a:defRPr>
            </a:lvl8pPr>
            <a:lvl9pPr marL="3886200" indent="-228600" eaLnBrk="0" fontAlgn="base" hangingPunct="0">
              <a:lnSpc>
                <a:spcPct val="90000"/>
              </a:lnSpc>
              <a:spcBef>
                <a:spcPts val="500"/>
              </a:spcBef>
              <a:spcAft>
                <a:spcPct val="0"/>
              </a:spcAft>
              <a:buFont typeface="Arial" charset="0"/>
              <a:buChar char="•"/>
              <a:defRPr>
                <a:solidFill>
                  <a:srgbClr val="595959"/>
                </a:solidFill>
                <a:latin typeface="Calibri" pitchFamily="34" charset="0"/>
                <a:ea typeface="MS PGothic" pitchFamily="34" charset="-128"/>
              </a:defRPr>
            </a:lvl9pPr>
          </a:lstStyle>
          <a:p>
            <a:pPr eaLnBrk="1" hangingPunct="1">
              <a:lnSpc>
                <a:spcPct val="100000"/>
              </a:lnSpc>
              <a:spcBef>
                <a:spcPct val="0"/>
              </a:spcBef>
              <a:buFontTx/>
              <a:buNone/>
            </a:pPr>
            <a:r>
              <a:rPr lang="en-US" altLang="fr-FR" sz="1500" b="1" dirty="0">
                <a:latin typeface="Arial" charset="0"/>
                <a:cs typeface="Arial" charset="0"/>
              </a:rPr>
              <a:t>Enrique Díaz-Martínez</a:t>
            </a:r>
          </a:p>
          <a:p>
            <a:pPr eaLnBrk="1" hangingPunct="1">
              <a:lnSpc>
                <a:spcPct val="100000"/>
              </a:lnSpc>
              <a:spcBef>
                <a:spcPct val="0"/>
              </a:spcBef>
              <a:buFontTx/>
              <a:buNone/>
            </a:pPr>
            <a:r>
              <a:rPr lang="en-US" altLang="fr-FR" sz="1350" i="1" dirty="0">
                <a:latin typeface="Arial" charset="0"/>
                <a:cs typeface="Arial" charset="0"/>
              </a:rPr>
              <a:t>Geological Survey of Spain</a:t>
            </a:r>
          </a:p>
          <a:p>
            <a:pPr eaLnBrk="1" hangingPunct="1">
              <a:lnSpc>
                <a:spcPct val="100000"/>
              </a:lnSpc>
              <a:spcBef>
                <a:spcPct val="0"/>
              </a:spcBef>
              <a:buFontTx/>
              <a:buNone/>
            </a:pPr>
            <a:r>
              <a:rPr lang="en-US" altLang="fr-FR" sz="1500" b="1" dirty="0">
                <a:latin typeface="Arial" charset="0"/>
                <a:cs typeface="Arial" charset="0"/>
              </a:rPr>
              <a:t>J.M. </a:t>
            </a:r>
            <a:r>
              <a:rPr lang="en-US" altLang="fr-FR" sz="1500" b="1" dirty="0" err="1">
                <a:latin typeface="Arial" charset="0"/>
                <a:cs typeface="Arial" charset="0"/>
              </a:rPr>
              <a:t>Djimadoum</a:t>
            </a:r>
            <a:r>
              <a:rPr lang="en-US" altLang="fr-FR" sz="1500" b="1" dirty="0">
                <a:latin typeface="Arial" charset="0"/>
                <a:cs typeface="Arial" charset="0"/>
              </a:rPr>
              <a:t> </a:t>
            </a:r>
            <a:r>
              <a:rPr lang="en-US" altLang="fr-FR" sz="1500" b="1" dirty="0" err="1">
                <a:latin typeface="Arial" charset="0"/>
                <a:cs typeface="Arial" charset="0"/>
              </a:rPr>
              <a:t>Nambatingar</a:t>
            </a:r>
            <a:endParaRPr lang="en-US" altLang="fr-FR" sz="1500" b="1" dirty="0">
              <a:latin typeface="Arial" charset="0"/>
              <a:cs typeface="Arial" charset="0"/>
            </a:endParaRPr>
          </a:p>
          <a:p>
            <a:pPr eaLnBrk="1" hangingPunct="1">
              <a:lnSpc>
                <a:spcPct val="100000"/>
              </a:lnSpc>
              <a:spcBef>
                <a:spcPct val="0"/>
              </a:spcBef>
              <a:buFontTx/>
              <a:buNone/>
            </a:pPr>
            <a:r>
              <a:rPr lang="en-US" altLang="fr-FR" sz="1350" i="1" dirty="0">
                <a:latin typeface="Arial" charset="0"/>
                <a:cs typeface="Arial" charset="0"/>
              </a:rPr>
              <a:t>Geological Survey of Chad</a:t>
            </a:r>
          </a:p>
        </p:txBody>
      </p:sp>
    </p:spTree>
    <p:extLst>
      <p:ext uri="{BB962C8B-B14F-4D97-AF65-F5344CB8AC3E}">
        <p14:creationId xmlns:p14="http://schemas.microsoft.com/office/powerpoint/2010/main" val="121530406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BE" dirty="0"/>
              <a:t>Index</a:t>
            </a:r>
            <a:endParaRPr lang="en-GB" dirty="0"/>
          </a:p>
        </p:txBody>
      </p:sp>
      <p:sp>
        <p:nvSpPr>
          <p:cNvPr id="3" name="Content Placeholder 2"/>
          <p:cNvSpPr>
            <a:spLocks noGrp="1"/>
          </p:cNvSpPr>
          <p:nvPr>
            <p:ph idx="1"/>
          </p:nvPr>
        </p:nvSpPr>
        <p:spPr/>
        <p:txBody>
          <a:bodyPr/>
          <a:lstStyle/>
          <a:p>
            <a:r>
              <a:rPr lang="fr-BE" dirty="0"/>
              <a:t>Introduction and updates</a:t>
            </a:r>
          </a:p>
          <a:p>
            <a:endParaRPr lang="fr-BE" dirty="0"/>
          </a:p>
          <a:p>
            <a:r>
              <a:rPr lang="fr-BE" dirty="0" err="1"/>
              <a:t>Since</a:t>
            </a:r>
            <a:r>
              <a:rPr lang="fr-BE" dirty="0"/>
              <a:t> the ASGMI-EGS </a:t>
            </a:r>
            <a:r>
              <a:rPr lang="fr-BE" dirty="0" err="1"/>
              <a:t>MoU</a:t>
            </a:r>
            <a:r>
              <a:rPr lang="fr-BE" dirty="0"/>
              <a:t> signature…</a:t>
            </a:r>
          </a:p>
          <a:p>
            <a:pPr marL="0" indent="0">
              <a:buNone/>
            </a:pPr>
            <a:endParaRPr lang="fr-BE" dirty="0"/>
          </a:p>
          <a:p>
            <a:r>
              <a:rPr lang="fr-BE" dirty="0"/>
              <a:t>EGS </a:t>
            </a:r>
            <a:r>
              <a:rPr lang="fr-BE" dirty="0" err="1"/>
              <a:t>activities</a:t>
            </a:r>
            <a:r>
              <a:rPr lang="fr-BE" dirty="0"/>
              <a:t> on </a:t>
            </a:r>
            <a:r>
              <a:rPr lang="fr-BE" dirty="0" err="1"/>
              <a:t>Geoheritage</a:t>
            </a:r>
            <a:endParaRPr lang="en-GB" dirty="0"/>
          </a:p>
        </p:txBody>
      </p:sp>
    </p:spTree>
    <p:extLst>
      <p:ext uri="{BB962C8B-B14F-4D97-AF65-F5344CB8AC3E}">
        <p14:creationId xmlns:p14="http://schemas.microsoft.com/office/powerpoint/2010/main" val="123009898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Right Triangle 36"/>
          <p:cNvSpPr/>
          <p:nvPr/>
        </p:nvSpPr>
        <p:spPr>
          <a:xfrm rot="10800000">
            <a:off x="0" y="857249"/>
            <a:ext cx="9144000" cy="1278732"/>
          </a:xfrm>
          <a:prstGeom prst="rtTriangle">
            <a:avLst/>
          </a:prstGeom>
          <a:solidFill>
            <a:schemeClr val="accent4">
              <a:lumMod val="60000"/>
              <a:lumOff val="4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900" i="1" dirty="0">
              <a:solidFill>
                <a:schemeClr val="tx1">
                  <a:lumMod val="65000"/>
                  <a:lumOff val="35000"/>
                </a:schemeClr>
              </a:solidFill>
            </a:endParaRPr>
          </a:p>
        </p:txBody>
      </p:sp>
      <p:sp>
        <p:nvSpPr>
          <p:cNvPr id="17" name="Right Triangle 49"/>
          <p:cNvSpPr/>
          <p:nvPr/>
        </p:nvSpPr>
        <p:spPr>
          <a:xfrm flipH="1">
            <a:off x="-1" y="5486401"/>
            <a:ext cx="7991475" cy="528638"/>
          </a:xfrm>
          <a:custGeom>
            <a:avLst/>
            <a:gdLst>
              <a:gd name="connsiteX0" fmla="*/ 0 w 6110287"/>
              <a:gd name="connsiteY0" fmla="*/ 1692275 h 1692275"/>
              <a:gd name="connsiteX1" fmla="*/ 0 w 6110287"/>
              <a:gd name="connsiteY1" fmla="*/ 0 h 1692275"/>
              <a:gd name="connsiteX2" fmla="*/ 6110287 w 6110287"/>
              <a:gd name="connsiteY2" fmla="*/ 1692275 h 1692275"/>
              <a:gd name="connsiteX3" fmla="*/ 0 w 6110287"/>
              <a:gd name="connsiteY3" fmla="*/ 1692275 h 1692275"/>
              <a:gd name="connsiteX0" fmla="*/ 2462213 w 2462213"/>
              <a:gd name="connsiteY0" fmla="*/ 1692275 h 1711325"/>
              <a:gd name="connsiteX1" fmla="*/ 2462213 w 2462213"/>
              <a:gd name="connsiteY1" fmla="*/ 0 h 1711325"/>
              <a:gd name="connsiteX2" fmla="*/ 0 w 2462213"/>
              <a:gd name="connsiteY2" fmla="*/ 1711325 h 1711325"/>
              <a:gd name="connsiteX3" fmla="*/ 2462213 w 2462213"/>
              <a:gd name="connsiteY3" fmla="*/ 1692275 h 1711325"/>
            </a:gdLst>
            <a:ahLst/>
            <a:cxnLst>
              <a:cxn ang="0">
                <a:pos x="connsiteX0" y="connsiteY0"/>
              </a:cxn>
              <a:cxn ang="0">
                <a:pos x="connsiteX1" y="connsiteY1"/>
              </a:cxn>
              <a:cxn ang="0">
                <a:pos x="connsiteX2" y="connsiteY2"/>
              </a:cxn>
              <a:cxn ang="0">
                <a:pos x="connsiteX3" y="connsiteY3"/>
              </a:cxn>
            </a:cxnLst>
            <a:rect l="l" t="t" r="r" b="b"/>
            <a:pathLst>
              <a:path w="2462213" h="1711325">
                <a:moveTo>
                  <a:pt x="2462213" y="1692275"/>
                </a:moveTo>
                <a:lnTo>
                  <a:pt x="2462213" y="0"/>
                </a:lnTo>
                <a:lnTo>
                  <a:pt x="0" y="1711325"/>
                </a:lnTo>
                <a:lnTo>
                  <a:pt x="2462213" y="1692275"/>
                </a:lnTo>
                <a:close/>
              </a:path>
            </a:pathLst>
          </a:cu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350"/>
          </a:p>
        </p:txBody>
      </p:sp>
      <p:pic>
        <p:nvPicPr>
          <p:cNvPr id="18" name="Image 1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22797" y="5366442"/>
            <a:ext cx="871537" cy="519214"/>
          </a:xfrm>
          <a:prstGeom prst="rect">
            <a:avLst/>
          </a:prstGeom>
        </p:spPr>
      </p:pic>
      <p:pic>
        <p:nvPicPr>
          <p:cNvPr id="19" name="Image 1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055769" y="5445627"/>
            <a:ext cx="511969" cy="493899"/>
          </a:xfrm>
          <a:prstGeom prst="rect">
            <a:avLst/>
          </a:prstGeom>
        </p:spPr>
      </p:pic>
      <p:sp>
        <p:nvSpPr>
          <p:cNvPr id="20" name="ZoneTexte 19"/>
          <p:cNvSpPr txBox="1"/>
          <p:nvPr/>
        </p:nvSpPr>
        <p:spPr>
          <a:xfrm>
            <a:off x="671226" y="5586372"/>
            <a:ext cx="982266" cy="403957"/>
          </a:xfrm>
          <a:prstGeom prst="rect">
            <a:avLst/>
          </a:prstGeom>
          <a:noFill/>
        </p:spPr>
        <p:txBody>
          <a:bodyPr>
            <a:spAutoFit/>
          </a:bodyPr>
          <a:lstStyle/>
          <a:p>
            <a:pPr>
              <a:defRPr/>
            </a:pPr>
            <a:r>
              <a:rPr lang="en-US" sz="675" i="1" dirty="0">
                <a:solidFill>
                  <a:schemeClr val="bg1"/>
                </a:solidFill>
                <a:latin typeface="Arial" panose="020B0604020202020204" pitchFamily="34" charset="0"/>
                <a:cs typeface="Arial" panose="020B0604020202020204" pitchFamily="34" charset="0"/>
              </a:rPr>
              <a:t>Co-funded by the</a:t>
            </a:r>
          </a:p>
          <a:p>
            <a:pPr>
              <a:defRPr/>
            </a:pPr>
            <a:r>
              <a:rPr lang="en-US" sz="675" i="1" dirty="0">
                <a:solidFill>
                  <a:schemeClr val="bg1"/>
                </a:solidFill>
                <a:latin typeface="Arial" panose="020B0604020202020204" pitchFamily="34" charset="0"/>
                <a:cs typeface="Arial" panose="020B0604020202020204" pitchFamily="34" charset="0"/>
              </a:rPr>
              <a:t>European Union</a:t>
            </a:r>
          </a:p>
          <a:p>
            <a:pPr>
              <a:defRPr/>
            </a:pPr>
            <a:endParaRPr lang="fr-FR" sz="675" dirty="0">
              <a:solidFill>
                <a:schemeClr val="bg1"/>
              </a:solidFill>
              <a:latin typeface="Arial" panose="020B0604020202020204" pitchFamily="34" charset="0"/>
              <a:cs typeface="Arial" panose="020B0604020202020204" pitchFamily="34" charset="0"/>
            </a:endParaRPr>
          </a:p>
        </p:txBody>
      </p:sp>
      <p:pic>
        <p:nvPicPr>
          <p:cNvPr id="21" name="Image 20"/>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92869" y="5486401"/>
            <a:ext cx="592645" cy="399255"/>
          </a:xfrm>
          <a:prstGeom prst="rect">
            <a:avLst/>
          </a:prstGeom>
        </p:spPr>
      </p:pic>
      <p:pic>
        <p:nvPicPr>
          <p:cNvPr id="22" name="Image 2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681025" y="5428269"/>
            <a:ext cx="1310450" cy="528616"/>
          </a:xfrm>
          <a:prstGeom prst="rect">
            <a:avLst/>
          </a:prstGeom>
        </p:spPr>
      </p:pic>
      <p:sp>
        <p:nvSpPr>
          <p:cNvPr id="3074" name="Title 1"/>
          <p:cNvSpPr>
            <a:spLocks noGrp="1"/>
          </p:cNvSpPr>
          <p:nvPr>
            <p:ph type="title"/>
          </p:nvPr>
        </p:nvSpPr>
        <p:spPr>
          <a:xfrm>
            <a:off x="1709738" y="1022747"/>
            <a:ext cx="7269956" cy="994172"/>
          </a:xfrm>
        </p:spPr>
        <p:txBody>
          <a:bodyPr/>
          <a:lstStyle/>
          <a:p>
            <a:pPr eaLnBrk="1" hangingPunct="1">
              <a:defRPr/>
            </a:pPr>
            <a:r>
              <a:rPr lang="en-GB" altLang="en-US" sz="2700" dirty="0">
                <a:latin typeface="Arial" panose="020B0604020202020204" pitchFamily="34" charset="0"/>
                <a:cs typeface="Arial" panose="020B0604020202020204" pitchFamily="34" charset="0"/>
              </a:rPr>
              <a:t>Figures of the work-package</a:t>
            </a:r>
            <a:endParaRPr lang="en-GB" altLang="fr-FR" sz="2700" dirty="0">
              <a:latin typeface="Arial" panose="020B0604020202020204" pitchFamily="34" charset="0"/>
              <a:cs typeface="Arial" panose="020B0604020202020204" pitchFamily="34" charset="0"/>
            </a:endParaRPr>
          </a:p>
        </p:txBody>
      </p:sp>
      <p:sp>
        <p:nvSpPr>
          <p:cNvPr id="7" name="Content Placeholder 2"/>
          <p:cNvSpPr txBox="1">
            <a:spLocks/>
          </p:cNvSpPr>
          <p:nvPr/>
        </p:nvSpPr>
        <p:spPr bwMode="auto">
          <a:xfrm>
            <a:off x="1522797" y="2062077"/>
            <a:ext cx="6993390" cy="11303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228600" indent="-228600" algn="l" rtl="0" eaLnBrk="0" fontAlgn="base" hangingPunct="0">
              <a:lnSpc>
                <a:spcPct val="90000"/>
              </a:lnSpc>
              <a:spcBef>
                <a:spcPts val="1000"/>
              </a:spcBef>
              <a:spcAft>
                <a:spcPct val="0"/>
              </a:spcAft>
              <a:buFont typeface="Arial" charset="0"/>
              <a:buChar char="•"/>
              <a:defRPr sz="2800" kern="1200">
                <a:solidFill>
                  <a:srgbClr val="595959"/>
                </a:solidFill>
                <a:latin typeface="+mn-lt"/>
                <a:ea typeface="MS PGothic" panose="020B0600070205080204" pitchFamily="34" charset="-128"/>
                <a:cs typeface="+mn-cs"/>
              </a:defRPr>
            </a:lvl1pPr>
            <a:lvl2pPr marL="685800" indent="-228600" algn="l" rtl="0" eaLnBrk="0" fontAlgn="base" hangingPunct="0">
              <a:lnSpc>
                <a:spcPct val="90000"/>
              </a:lnSpc>
              <a:spcBef>
                <a:spcPts val="500"/>
              </a:spcBef>
              <a:spcAft>
                <a:spcPct val="0"/>
              </a:spcAft>
              <a:buFont typeface="Arial" charset="0"/>
              <a:buChar char="•"/>
              <a:defRPr sz="2400" kern="1200">
                <a:solidFill>
                  <a:srgbClr val="595959"/>
                </a:solidFill>
                <a:latin typeface="+mn-lt"/>
                <a:ea typeface="MS PGothic" panose="020B0600070205080204" pitchFamily="34" charset="-128"/>
                <a:cs typeface="+mn-cs"/>
              </a:defRPr>
            </a:lvl2pPr>
            <a:lvl3pPr marL="1143000" indent="-228600" algn="l" rtl="0" eaLnBrk="0" fontAlgn="base" hangingPunct="0">
              <a:lnSpc>
                <a:spcPct val="90000"/>
              </a:lnSpc>
              <a:spcBef>
                <a:spcPts val="500"/>
              </a:spcBef>
              <a:spcAft>
                <a:spcPct val="0"/>
              </a:spcAft>
              <a:buFont typeface="Arial" charset="0"/>
              <a:buChar char="•"/>
              <a:defRPr sz="2000" kern="1200">
                <a:solidFill>
                  <a:srgbClr val="595959"/>
                </a:solidFill>
                <a:latin typeface="+mn-lt"/>
                <a:ea typeface="MS PGothic" panose="020B0600070205080204" pitchFamily="34" charset="-128"/>
                <a:cs typeface="+mn-cs"/>
              </a:defRPr>
            </a:lvl3pPr>
            <a:lvl4pPr marL="1600200" indent="-228600" algn="l" rtl="0" eaLnBrk="0" fontAlgn="base" hangingPunct="0">
              <a:lnSpc>
                <a:spcPct val="90000"/>
              </a:lnSpc>
              <a:spcBef>
                <a:spcPts val="500"/>
              </a:spcBef>
              <a:spcAft>
                <a:spcPct val="0"/>
              </a:spcAft>
              <a:buFont typeface="Arial" charset="0"/>
              <a:buChar char="•"/>
              <a:defRPr kern="1200">
                <a:solidFill>
                  <a:srgbClr val="595959"/>
                </a:solidFill>
                <a:latin typeface="+mn-lt"/>
                <a:ea typeface="MS PGothic" panose="020B0600070205080204" pitchFamily="34" charset="-128"/>
                <a:cs typeface="+mn-cs"/>
              </a:defRPr>
            </a:lvl4pPr>
            <a:lvl5pPr marL="2057400" indent="-228600" algn="l" rtl="0" eaLnBrk="0" fontAlgn="base" hangingPunct="0">
              <a:lnSpc>
                <a:spcPct val="90000"/>
              </a:lnSpc>
              <a:spcBef>
                <a:spcPts val="500"/>
              </a:spcBef>
              <a:spcAft>
                <a:spcPct val="0"/>
              </a:spcAft>
              <a:buFont typeface="Arial" charset="0"/>
              <a:buChar char="•"/>
              <a:defRPr kern="1200">
                <a:solidFill>
                  <a:srgbClr val="595959"/>
                </a:solidFill>
                <a:latin typeface="+mn-lt"/>
                <a:ea typeface="MS PGothic" panose="020B0600070205080204" pitchFamily="34" charset="-128"/>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1" algn="just">
              <a:defRPr/>
            </a:pPr>
            <a:r>
              <a:rPr lang="en-US" altLang="fr-FR" sz="1500" b="1" dirty="0">
                <a:latin typeface="Arial" panose="020B0604020202020204" pitchFamily="34" charset="0"/>
                <a:cs typeface="Arial" panose="020B0604020202020204" pitchFamily="34" charset="0"/>
              </a:rPr>
              <a:t>Number of training sessions:		5</a:t>
            </a:r>
          </a:p>
          <a:p>
            <a:pPr lvl="1" algn="just">
              <a:defRPr/>
            </a:pPr>
            <a:r>
              <a:rPr lang="en-US" altLang="fr-FR" sz="1500" b="1" dirty="0">
                <a:latin typeface="Arial" panose="020B0604020202020204" pitchFamily="34" charset="0"/>
                <a:cs typeface="Arial" panose="020B0604020202020204" pitchFamily="34" charset="0"/>
              </a:rPr>
              <a:t>Number of days per session:		6	(3 in-room, 3 onsite)</a:t>
            </a:r>
          </a:p>
          <a:p>
            <a:pPr lvl="1" algn="just">
              <a:defRPr/>
            </a:pPr>
            <a:r>
              <a:rPr lang="en-US" altLang="fr-FR" sz="1500" b="1" dirty="0">
                <a:latin typeface="Arial" panose="020B0604020202020204" pitchFamily="34" charset="0"/>
                <a:cs typeface="Arial" panose="020B0604020202020204" pitchFamily="34" charset="0"/>
              </a:rPr>
              <a:t>Number of participants per session:	30</a:t>
            </a:r>
          </a:p>
          <a:p>
            <a:pPr lvl="1" algn="just">
              <a:defRPr/>
            </a:pPr>
            <a:r>
              <a:rPr lang="en-US" altLang="fr-FR" sz="1500" b="1" dirty="0">
                <a:latin typeface="Arial" panose="020B0604020202020204" pitchFamily="34" charset="0"/>
                <a:cs typeface="Arial" panose="020B0604020202020204" pitchFamily="34" charset="0"/>
              </a:rPr>
              <a:t>Number of trainers per session:		4	(2 EGS, 2 African)</a:t>
            </a:r>
          </a:p>
        </p:txBody>
      </p:sp>
      <p:pic>
        <p:nvPicPr>
          <p:cNvPr id="6" name="Image 5"/>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64344" y="1107281"/>
            <a:ext cx="1058453" cy="1168925"/>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pic>
        <p:nvPicPr>
          <p:cNvPr id="2" name="Imagen 1"/>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588748" y="3653940"/>
            <a:ext cx="2255060" cy="1691295"/>
          </a:xfrm>
          <a:prstGeom prst="rect">
            <a:avLst/>
          </a:prstGeom>
        </p:spPr>
      </p:pic>
      <p:pic>
        <p:nvPicPr>
          <p:cNvPr id="3" name="Imagen 2"/>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3707903" y="3593380"/>
            <a:ext cx="2244321" cy="1742201"/>
          </a:xfrm>
          <a:prstGeom prst="rect">
            <a:avLst/>
          </a:prstGeom>
        </p:spPr>
      </p:pic>
      <p:pic>
        <p:nvPicPr>
          <p:cNvPr id="4" name="Imagen 3"/>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6541674" y="3653940"/>
            <a:ext cx="2254115" cy="1690587"/>
          </a:xfrm>
          <a:prstGeom prst="rect">
            <a:avLst/>
          </a:prstGeom>
        </p:spPr>
      </p:pic>
    </p:spTree>
    <p:extLst>
      <p:ext uri="{BB962C8B-B14F-4D97-AF65-F5344CB8AC3E}">
        <p14:creationId xmlns:p14="http://schemas.microsoft.com/office/powerpoint/2010/main" val="72159293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ight Triangle 36"/>
          <p:cNvSpPr/>
          <p:nvPr/>
        </p:nvSpPr>
        <p:spPr>
          <a:xfrm rot="10800000">
            <a:off x="0" y="857249"/>
            <a:ext cx="9144000" cy="1278732"/>
          </a:xfrm>
          <a:prstGeom prst="rtTriangle">
            <a:avLst/>
          </a:prstGeom>
          <a:solidFill>
            <a:schemeClr val="accent4">
              <a:lumMod val="60000"/>
              <a:lumOff val="4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900" i="1" dirty="0">
              <a:solidFill>
                <a:schemeClr val="tx1">
                  <a:lumMod val="65000"/>
                  <a:lumOff val="35000"/>
                </a:schemeClr>
              </a:solidFill>
            </a:endParaRPr>
          </a:p>
        </p:txBody>
      </p:sp>
      <p:sp>
        <p:nvSpPr>
          <p:cNvPr id="11" name="Right Triangle 49"/>
          <p:cNvSpPr/>
          <p:nvPr/>
        </p:nvSpPr>
        <p:spPr>
          <a:xfrm flipH="1">
            <a:off x="-1" y="5486401"/>
            <a:ext cx="7991475" cy="528638"/>
          </a:xfrm>
          <a:custGeom>
            <a:avLst/>
            <a:gdLst>
              <a:gd name="connsiteX0" fmla="*/ 0 w 6110287"/>
              <a:gd name="connsiteY0" fmla="*/ 1692275 h 1692275"/>
              <a:gd name="connsiteX1" fmla="*/ 0 w 6110287"/>
              <a:gd name="connsiteY1" fmla="*/ 0 h 1692275"/>
              <a:gd name="connsiteX2" fmla="*/ 6110287 w 6110287"/>
              <a:gd name="connsiteY2" fmla="*/ 1692275 h 1692275"/>
              <a:gd name="connsiteX3" fmla="*/ 0 w 6110287"/>
              <a:gd name="connsiteY3" fmla="*/ 1692275 h 1692275"/>
              <a:gd name="connsiteX0" fmla="*/ 2462213 w 2462213"/>
              <a:gd name="connsiteY0" fmla="*/ 1692275 h 1711325"/>
              <a:gd name="connsiteX1" fmla="*/ 2462213 w 2462213"/>
              <a:gd name="connsiteY1" fmla="*/ 0 h 1711325"/>
              <a:gd name="connsiteX2" fmla="*/ 0 w 2462213"/>
              <a:gd name="connsiteY2" fmla="*/ 1711325 h 1711325"/>
              <a:gd name="connsiteX3" fmla="*/ 2462213 w 2462213"/>
              <a:gd name="connsiteY3" fmla="*/ 1692275 h 1711325"/>
            </a:gdLst>
            <a:ahLst/>
            <a:cxnLst>
              <a:cxn ang="0">
                <a:pos x="connsiteX0" y="connsiteY0"/>
              </a:cxn>
              <a:cxn ang="0">
                <a:pos x="connsiteX1" y="connsiteY1"/>
              </a:cxn>
              <a:cxn ang="0">
                <a:pos x="connsiteX2" y="connsiteY2"/>
              </a:cxn>
              <a:cxn ang="0">
                <a:pos x="connsiteX3" y="connsiteY3"/>
              </a:cxn>
            </a:cxnLst>
            <a:rect l="l" t="t" r="r" b="b"/>
            <a:pathLst>
              <a:path w="2462213" h="1711325">
                <a:moveTo>
                  <a:pt x="2462213" y="1692275"/>
                </a:moveTo>
                <a:lnTo>
                  <a:pt x="2462213" y="0"/>
                </a:lnTo>
                <a:lnTo>
                  <a:pt x="0" y="1711325"/>
                </a:lnTo>
                <a:lnTo>
                  <a:pt x="2462213" y="1692275"/>
                </a:lnTo>
                <a:close/>
              </a:path>
            </a:pathLst>
          </a:cu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350"/>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22797" y="5366442"/>
            <a:ext cx="871537" cy="519214"/>
          </a:xfrm>
          <a:prstGeom prst="rect">
            <a:avLst/>
          </a:prstGeom>
        </p:spPr>
      </p:pic>
      <p:pic>
        <p:nvPicPr>
          <p:cNvPr id="13" name="Imag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055769" y="5445627"/>
            <a:ext cx="511969" cy="493899"/>
          </a:xfrm>
          <a:prstGeom prst="rect">
            <a:avLst/>
          </a:prstGeom>
        </p:spPr>
      </p:pic>
      <p:sp>
        <p:nvSpPr>
          <p:cNvPr id="14" name="ZoneTexte 13"/>
          <p:cNvSpPr txBox="1"/>
          <p:nvPr/>
        </p:nvSpPr>
        <p:spPr>
          <a:xfrm>
            <a:off x="671226" y="5586372"/>
            <a:ext cx="982266" cy="403957"/>
          </a:xfrm>
          <a:prstGeom prst="rect">
            <a:avLst/>
          </a:prstGeom>
          <a:noFill/>
        </p:spPr>
        <p:txBody>
          <a:bodyPr>
            <a:spAutoFit/>
          </a:bodyPr>
          <a:lstStyle/>
          <a:p>
            <a:pPr>
              <a:defRPr/>
            </a:pPr>
            <a:r>
              <a:rPr lang="en-US" sz="675" i="1" dirty="0">
                <a:solidFill>
                  <a:schemeClr val="bg1"/>
                </a:solidFill>
                <a:latin typeface="Arial" panose="020B0604020202020204" pitchFamily="34" charset="0"/>
                <a:cs typeface="Arial" panose="020B0604020202020204" pitchFamily="34" charset="0"/>
              </a:rPr>
              <a:t>Co-funded by the</a:t>
            </a:r>
          </a:p>
          <a:p>
            <a:pPr>
              <a:defRPr/>
            </a:pPr>
            <a:r>
              <a:rPr lang="en-US" sz="675" i="1" dirty="0">
                <a:solidFill>
                  <a:schemeClr val="bg1"/>
                </a:solidFill>
                <a:latin typeface="Arial" panose="020B0604020202020204" pitchFamily="34" charset="0"/>
                <a:cs typeface="Arial" panose="020B0604020202020204" pitchFamily="34" charset="0"/>
              </a:rPr>
              <a:t>European Union</a:t>
            </a:r>
          </a:p>
          <a:p>
            <a:pPr>
              <a:defRPr/>
            </a:pPr>
            <a:endParaRPr lang="fr-FR" sz="675" dirty="0">
              <a:solidFill>
                <a:schemeClr val="bg1"/>
              </a:solidFill>
              <a:latin typeface="Arial" panose="020B0604020202020204" pitchFamily="34" charset="0"/>
              <a:cs typeface="Arial" panose="020B0604020202020204" pitchFamily="34" charset="0"/>
            </a:endParaRPr>
          </a:p>
        </p:txBody>
      </p:sp>
      <p:pic>
        <p:nvPicPr>
          <p:cNvPr id="15" name="Image 14"/>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92869" y="5486401"/>
            <a:ext cx="592645" cy="399255"/>
          </a:xfrm>
          <a:prstGeom prst="rect">
            <a:avLst/>
          </a:prstGeom>
        </p:spPr>
      </p:pic>
      <p:pic>
        <p:nvPicPr>
          <p:cNvPr id="16" name="Image 1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681025" y="5428269"/>
            <a:ext cx="1310450" cy="528616"/>
          </a:xfrm>
          <a:prstGeom prst="rect">
            <a:avLst/>
          </a:prstGeom>
        </p:spPr>
      </p:pic>
      <p:sp>
        <p:nvSpPr>
          <p:cNvPr id="3074" name="Title 1"/>
          <p:cNvSpPr>
            <a:spLocks noGrp="1"/>
          </p:cNvSpPr>
          <p:nvPr>
            <p:ph type="title"/>
          </p:nvPr>
        </p:nvSpPr>
        <p:spPr>
          <a:xfrm>
            <a:off x="1709738" y="1022747"/>
            <a:ext cx="7269956" cy="994172"/>
          </a:xfrm>
        </p:spPr>
        <p:txBody>
          <a:bodyPr/>
          <a:lstStyle/>
          <a:p>
            <a:pPr eaLnBrk="1" hangingPunct="1">
              <a:defRPr/>
            </a:pPr>
            <a:r>
              <a:rPr lang="en-GB" altLang="en-US" sz="2700" dirty="0">
                <a:latin typeface="Arial" panose="020B0604020202020204" pitchFamily="34" charset="0"/>
                <a:cs typeface="Arial" panose="020B0604020202020204" pitchFamily="34" charset="0"/>
              </a:rPr>
              <a:t>Methodology of the trainings</a:t>
            </a:r>
            <a:endParaRPr lang="en-GB" altLang="fr-FR" sz="2700" dirty="0">
              <a:latin typeface="Arial" panose="020B0604020202020204" pitchFamily="34" charset="0"/>
              <a:cs typeface="Arial" panose="020B0604020202020204" pitchFamily="34" charset="0"/>
            </a:endParaRPr>
          </a:p>
        </p:txBody>
      </p:sp>
      <p:sp>
        <p:nvSpPr>
          <p:cNvPr id="7" name="Content Placeholder 2"/>
          <p:cNvSpPr txBox="1">
            <a:spLocks/>
          </p:cNvSpPr>
          <p:nvPr/>
        </p:nvSpPr>
        <p:spPr bwMode="auto">
          <a:xfrm>
            <a:off x="3772531" y="2492141"/>
            <a:ext cx="4560739" cy="2131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228600" indent="-228600" algn="l" rtl="0" eaLnBrk="0" fontAlgn="base" hangingPunct="0">
              <a:lnSpc>
                <a:spcPct val="90000"/>
              </a:lnSpc>
              <a:spcBef>
                <a:spcPts val="1000"/>
              </a:spcBef>
              <a:spcAft>
                <a:spcPct val="0"/>
              </a:spcAft>
              <a:buFont typeface="Arial" charset="0"/>
              <a:buChar char="•"/>
              <a:defRPr sz="2800" kern="1200">
                <a:solidFill>
                  <a:srgbClr val="595959"/>
                </a:solidFill>
                <a:latin typeface="+mn-lt"/>
                <a:ea typeface="MS PGothic" panose="020B0600070205080204" pitchFamily="34" charset="-128"/>
                <a:cs typeface="+mn-cs"/>
              </a:defRPr>
            </a:lvl1pPr>
            <a:lvl2pPr marL="685800" indent="-228600" algn="l" rtl="0" eaLnBrk="0" fontAlgn="base" hangingPunct="0">
              <a:lnSpc>
                <a:spcPct val="90000"/>
              </a:lnSpc>
              <a:spcBef>
                <a:spcPts val="500"/>
              </a:spcBef>
              <a:spcAft>
                <a:spcPct val="0"/>
              </a:spcAft>
              <a:buFont typeface="Arial" charset="0"/>
              <a:buChar char="•"/>
              <a:defRPr sz="2400" kern="1200">
                <a:solidFill>
                  <a:srgbClr val="595959"/>
                </a:solidFill>
                <a:latin typeface="+mn-lt"/>
                <a:ea typeface="MS PGothic" panose="020B0600070205080204" pitchFamily="34" charset="-128"/>
                <a:cs typeface="+mn-cs"/>
              </a:defRPr>
            </a:lvl2pPr>
            <a:lvl3pPr marL="1143000" indent="-228600" algn="l" rtl="0" eaLnBrk="0" fontAlgn="base" hangingPunct="0">
              <a:lnSpc>
                <a:spcPct val="90000"/>
              </a:lnSpc>
              <a:spcBef>
                <a:spcPts val="500"/>
              </a:spcBef>
              <a:spcAft>
                <a:spcPct val="0"/>
              </a:spcAft>
              <a:buFont typeface="Arial" charset="0"/>
              <a:buChar char="•"/>
              <a:defRPr sz="2000" kern="1200">
                <a:solidFill>
                  <a:srgbClr val="595959"/>
                </a:solidFill>
                <a:latin typeface="+mn-lt"/>
                <a:ea typeface="MS PGothic" panose="020B0600070205080204" pitchFamily="34" charset="-128"/>
                <a:cs typeface="+mn-cs"/>
              </a:defRPr>
            </a:lvl3pPr>
            <a:lvl4pPr marL="1600200" indent="-228600" algn="l" rtl="0" eaLnBrk="0" fontAlgn="base" hangingPunct="0">
              <a:lnSpc>
                <a:spcPct val="90000"/>
              </a:lnSpc>
              <a:spcBef>
                <a:spcPts val="500"/>
              </a:spcBef>
              <a:spcAft>
                <a:spcPct val="0"/>
              </a:spcAft>
              <a:buFont typeface="Arial" charset="0"/>
              <a:buChar char="•"/>
              <a:defRPr kern="1200">
                <a:solidFill>
                  <a:srgbClr val="595959"/>
                </a:solidFill>
                <a:latin typeface="+mn-lt"/>
                <a:ea typeface="MS PGothic" panose="020B0600070205080204" pitchFamily="34" charset="-128"/>
                <a:cs typeface="+mn-cs"/>
              </a:defRPr>
            </a:lvl4pPr>
            <a:lvl5pPr marL="2057400" indent="-228600" algn="l" rtl="0" eaLnBrk="0" fontAlgn="base" hangingPunct="0">
              <a:lnSpc>
                <a:spcPct val="90000"/>
              </a:lnSpc>
              <a:spcBef>
                <a:spcPts val="500"/>
              </a:spcBef>
              <a:spcAft>
                <a:spcPct val="0"/>
              </a:spcAft>
              <a:buFont typeface="Arial" charset="0"/>
              <a:buChar char="•"/>
              <a:defRPr kern="1200">
                <a:solidFill>
                  <a:srgbClr val="595959"/>
                </a:solidFill>
                <a:latin typeface="+mn-lt"/>
                <a:ea typeface="MS PGothic" panose="020B0600070205080204" pitchFamily="34" charset="-128"/>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buNone/>
              <a:defRPr/>
            </a:pPr>
            <a:r>
              <a:rPr lang="en-US" sz="1500" b="1" dirty="0"/>
              <a:t>- </a:t>
            </a:r>
            <a:r>
              <a:rPr lang="en-US" sz="1800" b="1" dirty="0"/>
              <a:t>3 days of lectures and practical training organized at an African GS partner center or education center (e.g., AMGC in Tanzania)</a:t>
            </a:r>
          </a:p>
          <a:p>
            <a:pPr marL="0" indent="0" algn="just">
              <a:buNone/>
              <a:defRPr/>
            </a:pPr>
            <a:r>
              <a:rPr lang="en-US" sz="1800" b="1" dirty="0"/>
              <a:t>- 3 days of field training in selected geoheritage areas, with proposal of individual and team field projects</a:t>
            </a:r>
          </a:p>
          <a:p>
            <a:pPr marL="0" indent="0" algn="just">
              <a:buNone/>
              <a:defRPr/>
            </a:pPr>
            <a:endParaRPr lang="en-US" sz="1800" b="1" dirty="0"/>
          </a:p>
          <a:p>
            <a:pPr marL="0" indent="0" algn="just">
              <a:buNone/>
              <a:defRPr/>
            </a:pPr>
            <a:r>
              <a:rPr lang="en-US" sz="1800" b="1" dirty="0"/>
              <a:t>The course material will be supplied as electronic files in a pen drive, including published textbooks.</a:t>
            </a:r>
            <a:endParaRPr lang="en-GB" sz="1800" b="1" dirty="0">
              <a:latin typeface="Arial" panose="020B0604020202020204" pitchFamily="34" charset="0"/>
              <a:cs typeface="Arial" panose="020B0604020202020204" pitchFamily="34" charset="0"/>
            </a:endParaRPr>
          </a:p>
        </p:txBody>
      </p:sp>
      <p:pic>
        <p:nvPicPr>
          <p:cNvPr id="2" name="Image 1"/>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592732" y="99536"/>
            <a:ext cx="1481076" cy="1297640"/>
          </a:xfrm>
          <a:prstGeom prst="rect">
            <a:avLst/>
          </a:prstGeom>
        </p:spPr>
      </p:pic>
      <p:pic>
        <p:nvPicPr>
          <p:cNvPr id="9" name="Image 8"/>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464344" y="1107281"/>
            <a:ext cx="1058453" cy="1168925"/>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pic>
        <p:nvPicPr>
          <p:cNvPr id="3" name="Imagen 2"/>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389191" y="2441336"/>
            <a:ext cx="2928167" cy="2977797"/>
          </a:xfrm>
          <a:prstGeom prst="rect">
            <a:avLst/>
          </a:prstGeom>
        </p:spPr>
      </p:pic>
      <p:sp>
        <p:nvSpPr>
          <p:cNvPr id="17" name="CuadroTexto 16"/>
          <p:cNvSpPr txBox="1"/>
          <p:nvPr/>
        </p:nvSpPr>
        <p:spPr>
          <a:xfrm>
            <a:off x="2052845" y="2441336"/>
            <a:ext cx="1264513" cy="461665"/>
          </a:xfrm>
          <a:prstGeom prst="rect">
            <a:avLst/>
          </a:prstGeom>
          <a:noFill/>
        </p:spPr>
        <p:txBody>
          <a:bodyPr wrap="none" rtlCol="0">
            <a:spAutoFit/>
          </a:bodyPr>
          <a:lstStyle/>
          <a:p>
            <a:pPr algn="r"/>
            <a:r>
              <a:rPr lang="es-ES" sz="1200" b="1" i="1" dirty="0" err="1">
                <a:solidFill>
                  <a:schemeClr val="bg1"/>
                </a:solidFill>
              </a:rPr>
              <a:t>M’Goun</a:t>
            </a:r>
            <a:r>
              <a:rPr lang="es-ES" sz="1200" b="1" i="1" dirty="0">
                <a:solidFill>
                  <a:schemeClr val="bg1"/>
                </a:solidFill>
              </a:rPr>
              <a:t> geopark</a:t>
            </a:r>
          </a:p>
          <a:p>
            <a:pPr algn="r"/>
            <a:r>
              <a:rPr lang="es-ES" sz="1200" b="1" i="1" dirty="0">
                <a:solidFill>
                  <a:schemeClr val="bg1"/>
                </a:solidFill>
              </a:rPr>
              <a:t>(</a:t>
            </a:r>
            <a:r>
              <a:rPr lang="es-ES" sz="1200" b="1" i="1" dirty="0" err="1">
                <a:solidFill>
                  <a:schemeClr val="bg1"/>
                </a:solidFill>
              </a:rPr>
              <a:t>Morocco</a:t>
            </a:r>
            <a:r>
              <a:rPr lang="es-ES" sz="1200" b="1" i="1" dirty="0">
                <a:solidFill>
                  <a:schemeClr val="bg1"/>
                </a:solidFill>
              </a:rPr>
              <a:t>)</a:t>
            </a:r>
          </a:p>
        </p:txBody>
      </p:sp>
    </p:spTree>
    <p:extLst>
      <p:ext uri="{BB962C8B-B14F-4D97-AF65-F5344CB8AC3E}">
        <p14:creationId xmlns:p14="http://schemas.microsoft.com/office/powerpoint/2010/main" val="51462854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ight Triangle 36"/>
          <p:cNvSpPr/>
          <p:nvPr/>
        </p:nvSpPr>
        <p:spPr>
          <a:xfrm rot="10800000">
            <a:off x="0" y="857249"/>
            <a:ext cx="9144000" cy="1278732"/>
          </a:xfrm>
          <a:prstGeom prst="rtTriangle">
            <a:avLst/>
          </a:prstGeom>
          <a:solidFill>
            <a:schemeClr val="accent4">
              <a:lumMod val="60000"/>
              <a:lumOff val="4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900" i="1" dirty="0">
              <a:solidFill>
                <a:schemeClr val="tx1">
                  <a:lumMod val="65000"/>
                  <a:lumOff val="35000"/>
                </a:schemeClr>
              </a:solidFill>
            </a:endParaRPr>
          </a:p>
        </p:txBody>
      </p:sp>
      <p:sp>
        <p:nvSpPr>
          <p:cNvPr id="10" name="Right Triangle 49"/>
          <p:cNvSpPr/>
          <p:nvPr/>
        </p:nvSpPr>
        <p:spPr>
          <a:xfrm flipH="1">
            <a:off x="-1" y="5486401"/>
            <a:ext cx="7991475" cy="528638"/>
          </a:xfrm>
          <a:custGeom>
            <a:avLst/>
            <a:gdLst>
              <a:gd name="connsiteX0" fmla="*/ 0 w 6110287"/>
              <a:gd name="connsiteY0" fmla="*/ 1692275 h 1692275"/>
              <a:gd name="connsiteX1" fmla="*/ 0 w 6110287"/>
              <a:gd name="connsiteY1" fmla="*/ 0 h 1692275"/>
              <a:gd name="connsiteX2" fmla="*/ 6110287 w 6110287"/>
              <a:gd name="connsiteY2" fmla="*/ 1692275 h 1692275"/>
              <a:gd name="connsiteX3" fmla="*/ 0 w 6110287"/>
              <a:gd name="connsiteY3" fmla="*/ 1692275 h 1692275"/>
              <a:gd name="connsiteX0" fmla="*/ 2462213 w 2462213"/>
              <a:gd name="connsiteY0" fmla="*/ 1692275 h 1711325"/>
              <a:gd name="connsiteX1" fmla="*/ 2462213 w 2462213"/>
              <a:gd name="connsiteY1" fmla="*/ 0 h 1711325"/>
              <a:gd name="connsiteX2" fmla="*/ 0 w 2462213"/>
              <a:gd name="connsiteY2" fmla="*/ 1711325 h 1711325"/>
              <a:gd name="connsiteX3" fmla="*/ 2462213 w 2462213"/>
              <a:gd name="connsiteY3" fmla="*/ 1692275 h 1711325"/>
            </a:gdLst>
            <a:ahLst/>
            <a:cxnLst>
              <a:cxn ang="0">
                <a:pos x="connsiteX0" y="connsiteY0"/>
              </a:cxn>
              <a:cxn ang="0">
                <a:pos x="connsiteX1" y="connsiteY1"/>
              </a:cxn>
              <a:cxn ang="0">
                <a:pos x="connsiteX2" y="connsiteY2"/>
              </a:cxn>
              <a:cxn ang="0">
                <a:pos x="connsiteX3" y="connsiteY3"/>
              </a:cxn>
            </a:cxnLst>
            <a:rect l="l" t="t" r="r" b="b"/>
            <a:pathLst>
              <a:path w="2462213" h="1711325">
                <a:moveTo>
                  <a:pt x="2462213" y="1692275"/>
                </a:moveTo>
                <a:lnTo>
                  <a:pt x="2462213" y="0"/>
                </a:lnTo>
                <a:lnTo>
                  <a:pt x="0" y="1711325"/>
                </a:lnTo>
                <a:lnTo>
                  <a:pt x="2462213" y="1692275"/>
                </a:lnTo>
                <a:close/>
              </a:path>
            </a:pathLst>
          </a:cu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350"/>
          </a:p>
        </p:txBody>
      </p:sp>
      <p:pic>
        <p:nvPicPr>
          <p:cNvPr id="11" name="Image 10"/>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22797" y="5366442"/>
            <a:ext cx="871537" cy="519214"/>
          </a:xfrm>
          <a:prstGeom prst="rect">
            <a:avLst/>
          </a:prstGeom>
        </p:spPr>
      </p:pic>
      <p:pic>
        <p:nvPicPr>
          <p:cNvPr id="12" name="Image 1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055769" y="5445627"/>
            <a:ext cx="511969" cy="493899"/>
          </a:xfrm>
          <a:prstGeom prst="rect">
            <a:avLst/>
          </a:prstGeom>
        </p:spPr>
      </p:pic>
      <p:sp>
        <p:nvSpPr>
          <p:cNvPr id="13" name="ZoneTexte 12"/>
          <p:cNvSpPr txBox="1"/>
          <p:nvPr/>
        </p:nvSpPr>
        <p:spPr>
          <a:xfrm>
            <a:off x="671226" y="5586372"/>
            <a:ext cx="982266" cy="403957"/>
          </a:xfrm>
          <a:prstGeom prst="rect">
            <a:avLst/>
          </a:prstGeom>
          <a:noFill/>
        </p:spPr>
        <p:txBody>
          <a:bodyPr>
            <a:spAutoFit/>
          </a:bodyPr>
          <a:lstStyle/>
          <a:p>
            <a:pPr>
              <a:defRPr/>
            </a:pPr>
            <a:r>
              <a:rPr lang="en-US" sz="675" i="1" dirty="0">
                <a:solidFill>
                  <a:schemeClr val="bg1"/>
                </a:solidFill>
                <a:latin typeface="Arial" panose="020B0604020202020204" pitchFamily="34" charset="0"/>
                <a:cs typeface="Arial" panose="020B0604020202020204" pitchFamily="34" charset="0"/>
              </a:rPr>
              <a:t>Co-funded by the</a:t>
            </a:r>
          </a:p>
          <a:p>
            <a:pPr>
              <a:defRPr/>
            </a:pPr>
            <a:r>
              <a:rPr lang="en-US" sz="675" i="1" dirty="0">
                <a:solidFill>
                  <a:schemeClr val="bg1"/>
                </a:solidFill>
                <a:latin typeface="Arial" panose="020B0604020202020204" pitchFamily="34" charset="0"/>
                <a:cs typeface="Arial" panose="020B0604020202020204" pitchFamily="34" charset="0"/>
              </a:rPr>
              <a:t>European Union</a:t>
            </a:r>
          </a:p>
          <a:p>
            <a:pPr>
              <a:defRPr/>
            </a:pPr>
            <a:endParaRPr lang="fr-FR" sz="675" dirty="0">
              <a:solidFill>
                <a:schemeClr val="bg1"/>
              </a:solidFill>
              <a:latin typeface="Arial" panose="020B0604020202020204" pitchFamily="34" charset="0"/>
              <a:cs typeface="Arial" panose="020B0604020202020204" pitchFamily="34" charset="0"/>
            </a:endParaRPr>
          </a:p>
        </p:txBody>
      </p:sp>
      <p:pic>
        <p:nvPicPr>
          <p:cNvPr id="14" name="Image 13"/>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92869" y="5486401"/>
            <a:ext cx="592645" cy="399255"/>
          </a:xfrm>
          <a:prstGeom prst="rect">
            <a:avLst/>
          </a:prstGeom>
        </p:spPr>
      </p:pic>
      <p:pic>
        <p:nvPicPr>
          <p:cNvPr id="15" name="Image 1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681025" y="5428269"/>
            <a:ext cx="1310450" cy="528616"/>
          </a:xfrm>
          <a:prstGeom prst="rect">
            <a:avLst/>
          </a:prstGeom>
        </p:spPr>
      </p:pic>
      <p:sp>
        <p:nvSpPr>
          <p:cNvPr id="3074" name="Title 1"/>
          <p:cNvSpPr>
            <a:spLocks noGrp="1"/>
          </p:cNvSpPr>
          <p:nvPr>
            <p:ph type="title"/>
          </p:nvPr>
        </p:nvSpPr>
        <p:spPr>
          <a:xfrm>
            <a:off x="1709738" y="1022747"/>
            <a:ext cx="7269956" cy="994172"/>
          </a:xfrm>
        </p:spPr>
        <p:txBody>
          <a:bodyPr/>
          <a:lstStyle/>
          <a:p>
            <a:pPr eaLnBrk="1" hangingPunct="1">
              <a:defRPr/>
            </a:pPr>
            <a:r>
              <a:rPr lang="en-GB" altLang="en-US" sz="2700" dirty="0">
                <a:latin typeface="Arial" panose="020B0604020202020204" pitchFamily="34" charset="0"/>
                <a:cs typeface="Arial" panose="020B0604020202020204" pitchFamily="34" charset="0"/>
              </a:rPr>
              <a:t>Content of the courses</a:t>
            </a:r>
            <a:endParaRPr lang="en-GB" altLang="fr-FR" sz="2700" dirty="0">
              <a:latin typeface="Arial" panose="020B0604020202020204" pitchFamily="34" charset="0"/>
              <a:cs typeface="Arial" panose="020B0604020202020204" pitchFamily="34" charset="0"/>
            </a:endParaRPr>
          </a:p>
        </p:txBody>
      </p:sp>
      <p:sp>
        <p:nvSpPr>
          <p:cNvPr id="7" name="Content Placeholder 2"/>
          <p:cNvSpPr txBox="1">
            <a:spLocks/>
          </p:cNvSpPr>
          <p:nvPr/>
        </p:nvSpPr>
        <p:spPr bwMode="auto">
          <a:xfrm>
            <a:off x="389191" y="2526238"/>
            <a:ext cx="5877324" cy="25809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228600" indent="-228600" algn="l" rtl="0" eaLnBrk="0" fontAlgn="base" hangingPunct="0">
              <a:lnSpc>
                <a:spcPct val="90000"/>
              </a:lnSpc>
              <a:spcBef>
                <a:spcPts val="1000"/>
              </a:spcBef>
              <a:spcAft>
                <a:spcPct val="0"/>
              </a:spcAft>
              <a:buFont typeface="Arial" charset="0"/>
              <a:buChar char="•"/>
              <a:defRPr sz="2800" kern="1200">
                <a:solidFill>
                  <a:srgbClr val="595959"/>
                </a:solidFill>
                <a:latin typeface="+mn-lt"/>
                <a:ea typeface="MS PGothic" panose="020B0600070205080204" pitchFamily="34" charset="-128"/>
                <a:cs typeface="+mn-cs"/>
              </a:defRPr>
            </a:lvl1pPr>
            <a:lvl2pPr marL="685800" indent="-228600" algn="l" rtl="0" eaLnBrk="0" fontAlgn="base" hangingPunct="0">
              <a:lnSpc>
                <a:spcPct val="90000"/>
              </a:lnSpc>
              <a:spcBef>
                <a:spcPts val="500"/>
              </a:spcBef>
              <a:spcAft>
                <a:spcPct val="0"/>
              </a:spcAft>
              <a:buFont typeface="Arial" charset="0"/>
              <a:buChar char="•"/>
              <a:defRPr sz="2400" kern="1200">
                <a:solidFill>
                  <a:srgbClr val="595959"/>
                </a:solidFill>
                <a:latin typeface="+mn-lt"/>
                <a:ea typeface="MS PGothic" panose="020B0600070205080204" pitchFamily="34" charset="-128"/>
                <a:cs typeface="+mn-cs"/>
              </a:defRPr>
            </a:lvl2pPr>
            <a:lvl3pPr marL="1143000" indent="-228600" algn="l" rtl="0" eaLnBrk="0" fontAlgn="base" hangingPunct="0">
              <a:lnSpc>
                <a:spcPct val="90000"/>
              </a:lnSpc>
              <a:spcBef>
                <a:spcPts val="500"/>
              </a:spcBef>
              <a:spcAft>
                <a:spcPct val="0"/>
              </a:spcAft>
              <a:buFont typeface="Arial" charset="0"/>
              <a:buChar char="•"/>
              <a:defRPr sz="2000" kern="1200">
                <a:solidFill>
                  <a:srgbClr val="595959"/>
                </a:solidFill>
                <a:latin typeface="+mn-lt"/>
                <a:ea typeface="MS PGothic" panose="020B0600070205080204" pitchFamily="34" charset="-128"/>
                <a:cs typeface="+mn-cs"/>
              </a:defRPr>
            </a:lvl3pPr>
            <a:lvl4pPr marL="1600200" indent="-228600" algn="l" rtl="0" eaLnBrk="0" fontAlgn="base" hangingPunct="0">
              <a:lnSpc>
                <a:spcPct val="90000"/>
              </a:lnSpc>
              <a:spcBef>
                <a:spcPts val="500"/>
              </a:spcBef>
              <a:spcAft>
                <a:spcPct val="0"/>
              </a:spcAft>
              <a:buFont typeface="Arial" charset="0"/>
              <a:buChar char="•"/>
              <a:defRPr kern="1200">
                <a:solidFill>
                  <a:srgbClr val="595959"/>
                </a:solidFill>
                <a:latin typeface="+mn-lt"/>
                <a:ea typeface="MS PGothic" panose="020B0600070205080204" pitchFamily="34" charset="-128"/>
                <a:cs typeface="+mn-cs"/>
              </a:defRPr>
            </a:lvl4pPr>
            <a:lvl5pPr marL="2057400" indent="-228600" algn="l" rtl="0" eaLnBrk="0" fontAlgn="base" hangingPunct="0">
              <a:lnSpc>
                <a:spcPct val="90000"/>
              </a:lnSpc>
              <a:spcBef>
                <a:spcPts val="500"/>
              </a:spcBef>
              <a:spcAft>
                <a:spcPct val="0"/>
              </a:spcAft>
              <a:buFont typeface="Arial" charset="0"/>
              <a:buChar char="•"/>
              <a:defRPr kern="1200">
                <a:solidFill>
                  <a:srgbClr val="595959"/>
                </a:solidFill>
                <a:latin typeface="+mn-lt"/>
                <a:ea typeface="MS PGothic" panose="020B0600070205080204" pitchFamily="34" charset="-128"/>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defRPr/>
            </a:pPr>
            <a:r>
              <a:rPr lang="en-US" altLang="fr-FR" sz="1500" b="1" dirty="0">
                <a:latin typeface="Arial" panose="020B0604020202020204" pitchFamily="34" charset="0"/>
                <a:cs typeface="Arial" panose="020B0604020202020204" pitchFamily="34" charset="0"/>
              </a:rPr>
              <a:t>Training in geoheritage is planned to be organized in logical steps to get knowledge on:</a:t>
            </a:r>
          </a:p>
          <a:p>
            <a:pPr marL="342900" lvl="1" indent="0">
              <a:buNone/>
              <a:defRPr/>
            </a:pPr>
            <a:r>
              <a:rPr lang="en-US" altLang="fr-FR" sz="1500" b="1" dirty="0">
                <a:latin typeface="Arial" panose="020B0604020202020204" pitchFamily="34" charset="0"/>
                <a:cs typeface="Arial" panose="020B0604020202020204" pitchFamily="34" charset="0"/>
              </a:rPr>
              <a:t>•	Inventories: geoheritage identification and assessment</a:t>
            </a:r>
          </a:p>
          <a:p>
            <a:pPr marL="342900" lvl="1" indent="0">
              <a:buNone/>
              <a:defRPr/>
            </a:pPr>
            <a:r>
              <a:rPr lang="en-US" altLang="fr-FR" sz="1500" b="1" dirty="0">
                <a:latin typeface="Arial" panose="020B0604020202020204" pitchFamily="34" charset="0"/>
                <a:cs typeface="Arial" panose="020B0604020202020204" pitchFamily="34" charset="0"/>
              </a:rPr>
              <a:t>•	Legislation (international, national, local)</a:t>
            </a:r>
          </a:p>
          <a:p>
            <a:pPr marL="342900" lvl="1" indent="0">
              <a:buNone/>
              <a:defRPr/>
            </a:pPr>
            <a:r>
              <a:rPr lang="en-US" altLang="fr-FR" sz="1500" b="1" dirty="0">
                <a:latin typeface="Arial" panose="020B0604020202020204" pitchFamily="34" charset="0"/>
                <a:cs typeface="Arial" panose="020B0604020202020204" pitchFamily="34" charset="0"/>
              </a:rPr>
              <a:t>•	Geoconservation: management plans, restoration</a:t>
            </a:r>
          </a:p>
          <a:p>
            <a:pPr marL="342900" lvl="1" indent="0">
              <a:buNone/>
              <a:defRPr/>
            </a:pPr>
            <a:r>
              <a:rPr lang="en-US" altLang="fr-FR" sz="1500" b="1" dirty="0">
                <a:latin typeface="Arial" panose="020B0604020202020204" pitchFamily="34" charset="0"/>
                <a:cs typeface="Arial" panose="020B0604020202020204" pitchFamily="34" charset="0"/>
              </a:rPr>
              <a:t>•	Public outreach, geotourism &amp; geoparks</a:t>
            </a:r>
          </a:p>
          <a:p>
            <a:pPr marL="342900" lvl="1" indent="0">
              <a:buNone/>
              <a:defRPr/>
            </a:pPr>
            <a:endParaRPr lang="en-US" altLang="fr-FR" sz="1500" b="1" dirty="0">
              <a:latin typeface="Arial" panose="020B0604020202020204" pitchFamily="34" charset="0"/>
              <a:cs typeface="Arial" panose="020B0604020202020204" pitchFamily="34" charset="0"/>
            </a:endParaRPr>
          </a:p>
          <a:p>
            <a:pPr marL="0" indent="0">
              <a:buNone/>
              <a:defRPr/>
            </a:pPr>
            <a:r>
              <a:rPr lang="en-US" altLang="fr-FR" sz="1500" b="1" dirty="0">
                <a:latin typeface="Arial" panose="020B0604020202020204" pitchFamily="34" charset="0"/>
                <a:cs typeface="Arial" panose="020B0604020202020204" pitchFamily="34" charset="0"/>
              </a:rPr>
              <a:t>Includes the specific application to </a:t>
            </a:r>
            <a:r>
              <a:rPr lang="en-US" altLang="fr-FR" sz="1500" b="1" u="sng" dirty="0">
                <a:latin typeface="Arial" panose="020B0604020202020204" pitchFamily="34" charset="0"/>
                <a:cs typeface="Arial" panose="020B0604020202020204" pitchFamily="34" charset="0"/>
              </a:rPr>
              <a:t>mining heritage</a:t>
            </a:r>
            <a:r>
              <a:rPr lang="en-US" altLang="fr-FR" sz="1500" b="1" dirty="0">
                <a:latin typeface="Arial" panose="020B0604020202020204" pitchFamily="34" charset="0"/>
                <a:cs typeface="Arial" panose="020B0604020202020204" pitchFamily="34" charset="0"/>
              </a:rPr>
              <a:t> and </a:t>
            </a:r>
            <a:r>
              <a:rPr lang="en-US" altLang="fr-FR" sz="1500" b="1" u="sng" dirty="0">
                <a:latin typeface="Arial" panose="020B0604020202020204" pitchFamily="34" charset="0"/>
                <a:cs typeface="Arial" panose="020B0604020202020204" pitchFamily="34" charset="0"/>
              </a:rPr>
              <a:t>mineral heritage</a:t>
            </a:r>
            <a:r>
              <a:rPr lang="en-US" altLang="fr-FR" sz="1500" b="1" dirty="0">
                <a:latin typeface="Arial" panose="020B0604020202020204" pitchFamily="34" charset="0"/>
                <a:cs typeface="Arial" panose="020B0604020202020204" pitchFamily="34" charset="0"/>
              </a:rPr>
              <a:t> of the concepts, methodology and case </a:t>
            </a:r>
            <a:r>
              <a:rPr lang="en-US" altLang="fr-FR" sz="1500" b="1">
                <a:latin typeface="Arial" panose="020B0604020202020204" pitchFamily="34" charset="0"/>
                <a:cs typeface="Arial" panose="020B0604020202020204" pitchFamily="34" charset="0"/>
              </a:rPr>
              <a:t>studies.</a:t>
            </a:r>
            <a:endParaRPr lang="en-US" altLang="fr-FR" sz="1500" b="1" dirty="0">
              <a:latin typeface="Arial" panose="020B0604020202020204" pitchFamily="34" charset="0"/>
              <a:cs typeface="Arial" panose="020B0604020202020204" pitchFamily="34" charset="0"/>
            </a:endParaRPr>
          </a:p>
        </p:txBody>
      </p:sp>
      <p:pic>
        <p:nvPicPr>
          <p:cNvPr id="6" name="Image 5"/>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64344" y="1107281"/>
            <a:ext cx="1058453" cy="1168925"/>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pic>
        <p:nvPicPr>
          <p:cNvPr id="2" name="Imagen 1"/>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225465" y="1872735"/>
            <a:ext cx="2779382" cy="2084537"/>
          </a:xfrm>
          <a:prstGeom prst="rect">
            <a:avLst/>
          </a:prstGeom>
        </p:spPr>
      </p:pic>
      <p:pic>
        <p:nvPicPr>
          <p:cNvPr id="3" name="Imagen 2"/>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6266515" y="3305260"/>
            <a:ext cx="2779382" cy="2084537"/>
          </a:xfrm>
          <a:prstGeom prst="rect">
            <a:avLst/>
          </a:prstGeom>
        </p:spPr>
      </p:pic>
      <p:sp>
        <p:nvSpPr>
          <p:cNvPr id="16" name="CuadroTexto 15"/>
          <p:cNvSpPr txBox="1"/>
          <p:nvPr/>
        </p:nvSpPr>
        <p:spPr>
          <a:xfrm>
            <a:off x="6721053" y="3044496"/>
            <a:ext cx="2002958" cy="276999"/>
          </a:xfrm>
          <a:prstGeom prst="rect">
            <a:avLst/>
          </a:prstGeom>
          <a:noFill/>
        </p:spPr>
        <p:txBody>
          <a:bodyPr wrap="square" rtlCol="0">
            <a:spAutoFit/>
          </a:bodyPr>
          <a:lstStyle/>
          <a:p>
            <a:r>
              <a:rPr lang="es-ES" sz="1200" b="1" i="1" dirty="0" err="1"/>
              <a:t>M’Goun</a:t>
            </a:r>
            <a:r>
              <a:rPr lang="es-ES" sz="1200" b="1" i="1" dirty="0"/>
              <a:t> geopark (</a:t>
            </a:r>
            <a:r>
              <a:rPr lang="es-ES" sz="1200" b="1" i="1" dirty="0" err="1"/>
              <a:t>Morocco</a:t>
            </a:r>
            <a:r>
              <a:rPr lang="es-ES" sz="1200" b="1" i="1" dirty="0"/>
              <a:t>)</a:t>
            </a:r>
          </a:p>
        </p:txBody>
      </p:sp>
    </p:spTree>
    <p:extLst>
      <p:ext uri="{BB962C8B-B14F-4D97-AF65-F5344CB8AC3E}">
        <p14:creationId xmlns:p14="http://schemas.microsoft.com/office/powerpoint/2010/main" val="14832286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Right Triangle 36"/>
          <p:cNvSpPr/>
          <p:nvPr/>
        </p:nvSpPr>
        <p:spPr>
          <a:xfrm rot="10800000">
            <a:off x="0" y="857249"/>
            <a:ext cx="9144000" cy="1278732"/>
          </a:xfrm>
          <a:prstGeom prst="rtTriangle">
            <a:avLst/>
          </a:prstGeom>
          <a:solidFill>
            <a:schemeClr val="accent4">
              <a:lumMod val="60000"/>
              <a:lumOff val="4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900" i="1" dirty="0">
              <a:solidFill>
                <a:schemeClr val="tx1">
                  <a:lumMod val="65000"/>
                  <a:lumOff val="35000"/>
                </a:schemeClr>
              </a:solidFill>
            </a:endParaRPr>
          </a:p>
        </p:txBody>
      </p:sp>
      <p:sp>
        <p:nvSpPr>
          <p:cNvPr id="21" name="Right Triangle 49"/>
          <p:cNvSpPr/>
          <p:nvPr/>
        </p:nvSpPr>
        <p:spPr>
          <a:xfrm flipH="1">
            <a:off x="-1" y="5486401"/>
            <a:ext cx="7991475" cy="528638"/>
          </a:xfrm>
          <a:custGeom>
            <a:avLst/>
            <a:gdLst>
              <a:gd name="connsiteX0" fmla="*/ 0 w 6110287"/>
              <a:gd name="connsiteY0" fmla="*/ 1692275 h 1692275"/>
              <a:gd name="connsiteX1" fmla="*/ 0 w 6110287"/>
              <a:gd name="connsiteY1" fmla="*/ 0 h 1692275"/>
              <a:gd name="connsiteX2" fmla="*/ 6110287 w 6110287"/>
              <a:gd name="connsiteY2" fmla="*/ 1692275 h 1692275"/>
              <a:gd name="connsiteX3" fmla="*/ 0 w 6110287"/>
              <a:gd name="connsiteY3" fmla="*/ 1692275 h 1692275"/>
              <a:gd name="connsiteX0" fmla="*/ 2462213 w 2462213"/>
              <a:gd name="connsiteY0" fmla="*/ 1692275 h 1711325"/>
              <a:gd name="connsiteX1" fmla="*/ 2462213 w 2462213"/>
              <a:gd name="connsiteY1" fmla="*/ 0 h 1711325"/>
              <a:gd name="connsiteX2" fmla="*/ 0 w 2462213"/>
              <a:gd name="connsiteY2" fmla="*/ 1711325 h 1711325"/>
              <a:gd name="connsiteX3" fmla="*/ 2462213 w 2462213"/>
              <a:gd name="connsiteY3" fmla="*/ 1692275 h 1711325"/>
            </a:gdLst>
            <a:ahLst/>
            <a:cxnLst>
              <a:cxn ang="0">
                <a:pos x="connsiteX0" y="connsiteY0"/>
              </a:cxn>
              <a:cxn ang="0">
                <a:pos x="connsiteX1" y="connsiteY1"/>
              </a:cxn>
              <a:cxn ang="0">
                <a:pos x="connsiteX2" y="connsiteY2"/>
              </a:cxn>
              <a:cxn ang="0">
                <a:pos x="connsiteX3" y="connsiteY3"/>
              </a:cxn>
            </a:cxnLst>
            <a:rect l="l" t="t" r="r" b="b"/>
            <a:pathLst>
              <a:path w="2462213" h="1711325">
                <a:moveTo>
                  <a:pt x="2462213" y="1692275"/>
                </a:moveTo>
                <a:lnTo>
                  <a:pt x="2462213" y="0"/>
                </a:lnTo>
                <a:lnTo>
                  <a:pt x="0" y="1711325"/>
                </a:lnTo>
                <a:lnTo>
                  <a:pt x="2462213" y="1692275"/>
                </a:lnTo>
                <a:close/>
              </a:path>
            </a:pathLst>
          </a:cu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350"/>
          </a:p>
        </p:txBody>
      </p:sp>
      <p:pic>
        <p:nvPicPr>
          <p:cNvPr id="22" name="Image 2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22797" y="5366442"/>
            <a:ext cx="871537" cy="519214"/>
          </a:xfrm>
          <a:prstGeom prst="rect">
            <a:avLst/>
          </a:prstGeom>
        </p:spPr>
      </p:pic>
      <p:sp>
        <p:nvSpPr>
          <p:cNvPr id="24" name="ZoneTexte 23"/>
          <p:cNvSpPr txBox="1"/>
          <p:nvPr/>
        </p:nvSpPr>
        <p:spPr>
          <a:xfrm>
            <a:off x="671226" y="5586372"/>
            <a:ext cx="982266" cy="403957"/>
          </a:xfrm>
          <a:prstGeom prst="rect">
            <a:avLst/>
          </a:prstGeom>
          <a:noFill/>
        </p:spPr>
        <p:txBody>
          <a:bodyPr>
            <a:spAutoFit/>
          </a:bodyPr>
          <a:lstStyle/>
          <a:p>
            <a:pPr>
              <a:defRPr/>
            </a:pPr>
            <a:r>
              <a:rPr lang="en-US" sz="675" i="1" dirty="0">
                <a:solidFill>
                  <a:schemeClr val="bg1"/>
                </a:solidFill>
                <a:latin typeface="Arial" panose="020B0604020202020204" pitchFamily="34" charset="0"/>
                <a:cs typeface="Arial" panose="020B0604020202020204" pitchFamily="34" charset="0"/>
              </a:rPr>
              <a:t>Co-funded by the</a:t>
            </a:r>
          </a:p>
          <a:p>
            <a:pPr>
              <a:defRPr/>
            </a:pPr>
            <a:r>
              <a:rPr lang="en-US" sz="675" i="1" dirty="0">
                <a:solidFill>
                  <a:schemeClr val="bg1"/>
                </a:solidFill>
                <a:latin typeface="Arial" panose="020B0604020202020204" pitchFamily="34" charset="0"/>
                <a:cs typeface="Arial" panose="020B0604020202020204" pitchFamily="34" charset="0"/>
              </a:rPr>
              <a:t>European Union</a:t>
            </a:r>
          </a:p>
          <a:p>
            <a:pPr>
              <a:defRPr/>
            </a:pPr>
            <a:endParaRPr lang="fr-FR" sz="675" dirty="0">
              <a:solidFill>
                <a:schemeClr val="bg1"/>
              </a:solidFill>
              <a:latin typeface="Arial" panose="020B0604020202020204" pitchFamily="34" charset="0"/>
              <a:cs typeface="Arial" panose="020B0604020202020204" pitchFamily="34" charset="0"/>
            </a:endParaRPr>
          </a:p>
        </p:txBody>
      </p:sp>
      <p:pic>
        <p:nvPicPr>
          <p:cNvPr id="25" name="Image 24"/>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92869" y="5486401"/>
            <a:ext cx="592645" cy="399255"/>
          </a:xfrm>
          <a:prstGeom prst="rect">
            <a:avLst/>
          </a:prstGeom>
        </p:spPr>
      </p:pic>
      <p:sp>
        <p:nvSpPr>
          <p:cNvPr id="3074" name="Title 1"/>
          <p:cNvSpPr>
            <a:spLocks noGrp="1"/>
          </p:cNvSpPr>
          <p:nvPr>
            <p:ph type="title"/>
          </p:nvPr>
        </p:nvSpPr>
        <p:spPr>
          <a:xfrm>
            <a:off x="1709738" y="1022747"/>
            <a:ext cx="5105400" cy="994172"/>
          </a:xfrm>
        </p:spPr>
        <p:txBody>
          <a:bodyPr/>
          <a:lstStyle/>
          <a:p>
            <a:pPr eaLnBrk="1" hangingPunct="1">
              <a:defRPr/>
            </a:pPr>
            <a:r>
              <a:rPr lang="en-GB" altLang="en-US" sz="2700" dirty="0">
                <a:latin typeface="Arial" panose="020B0604020202020204" pitchFamily="34" charset="0"/>
                <a:cs typeface="Arial" panose="020B0604020202020204" pitchFamily="34" charset="0"/>
              </a:rPr>
              <a:t>Location of training sessions</a:t>
            </a:r>
            <a:endParaRPr lang="en-GB" altLang="fr-FR" sz="2700" dirty="0">
              <a:latin typeface="Arial" panose="020B0604020202020204" pitchFamily="34" charset="0"/>
              <a:cs typeface="Arial" panose="020B0604020202020204" pitchFamily="34" charset="0"/>
            </a:endParaRPr>
          </a:p>
        </p:txBody>
      </p:sp>
      <p:pic>
        <p:nvPicPr>
          <p:cNvPr id="19" name="Image 1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64344" y="1107281"/>
            <a:ext cx="1058453" cy="1168925"/>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sp>
        <p:nvSpPr>
          <p:cNvPr id="7" name="Content Placeholder 2"/>
          <p:cNvSpPr txBox="1">
            <a:spLocks/>
          </p:cNvSpPr>
          <p:nvPr/>
        </p:nvSpPr>
        <p:spPr bwMode="auto">
          <a:xfrm>
            <a:off x="392572" y="2501109"/>
            <a:ext cx="5403913" cy="25515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228600" indent="-228600" algn="l" rtl="0" eaLnBrk="0" fontAlgn="base" hangingPunct="0">
              <a:lnSpc>
                <a:spcPct val="90000"/>
              </a:lnSpc>
              <a:spcBef>
                <a:spcPts val="1000"/>
              </a:spcBef>
              <a:spcAft>
                <a:spcPct val="0"/>
              </a:spcAft>
              <a:buFont typeface="Arial" charset="0"/>
              <a:buChar char="•"/>
              <a:defRPr sz="2800" kern="1200">
                <a:solidFill>
                  <a:srgbClr val="595959"/>
                </a:solidFill>
                <a:latin typeface="+mn-lt"/>
                <a:ea typeface="MS PGothic" panose="020B0600070205080204" pitchFamily="34" charset="-128"/>
                <a:cs typeface="+mn-cs"/>
              </a:defRPr>
            </a:lvl1pPr>
            <a:lvl2pPr marL="685800" indent="-228600" algn="l" rtl="0" eaLnBrk="0" fontAlgn="base" hangingPunct="0">
              <a:lnSpc>
                <a:spcPct val="90000"/>
              </a:lnSpc>
              <a:spcBef>
                <a:spcPts val="500"/>
              </a:spcBef>
              <a:spcAft>
                <a:spcPct val="0"/>
              </a:spcAft>
              <a:buFont typeface="Arial" charset="0"/>
              <a:buChar char="•"/>
              <a:defRPr sz="2400" kern="1200">
                <a:solidFill>
                  <a:srgbClr val="595959"/>
                </a:solidFill>
                <a:latin typeface="+mn-lt"/>
                <a:ea typeface="MS PGothic" panose="020B0600070205080204" pitchFamily="34" charset="-128"/>
                <a:cs typeface="+mn-cs"/>
              </a:defRPr>
            </a:lvl2pPr>
            <a:lvl3pPr marL="1143000" indent="-228600" algn="l" rtl="0" eaLnBrk="0" fontAlgn="base" hangingPunct="0">
              <a:lnSpc>
                <a:spcPct val="90000"/>
              </a:lnSpc>
              <a:spcBef>
                <a:spcPts val="500"/>
              </a:spcBef>
              <a:spcAft>
                <a:spcPct val="0"/>
              </a:spcAft>
              <a:buFont typeface="Arial" charset="0"/>
              <a:buChar char="•"/>
              <a:defRPr sz="2000" kern="1200">
                <a:solidFill>
                  <a:srgbClr val="595959"/>
                </a:solidFill>
                <a:latin typeface="+mn-lt"/>
                <a:ea typeface="MS PGothic" panose="020B0600070205080204" pitchFamily="34" charset="-128"/>
                <a:cs typeface="+mn-cs"/>
              </a:defRPr>
            </a:lvl3pPr>
            <a:lvl4pPr marL="1600200" indent="-228600" algn="l" rtl="0" eaLnBrk="0" fontAlgn="base" hangingPunct="0">
              <a:lnSpc>
                <a:spcPct val="90000"/>
              </a:lnSpc>
              <a:spcBef>
                <a:spcPts val="500"/>
              </a:spcBef>
              <a:spcAft>
                <a:spcPct val="0"/>
              </a:spcAft>
              <a:buFont typeface="Arial" charset="0"/>
              <a:buChar char="•"/>
              <a:defRPr kern="1200">
                <a:solidFill>
                  <a:srgbClr val="595959"/>
                </a:solidFill>
                <a:latin typeface="+mn-lt"/>
                <a:ea typeface="MS PGothic" panose="020B0600070205080204" pitchFamily="34" charset="-128"/>
                <a:cs typeface="+mn-cs"/>
              </a:defRPr>
            </a:lvl4pPr>
            <a:lvl5pPr marL="2057400" indent="-228600" algn="l" rtl="0" eaLnBrk="0" fontAlgn="base" hangingPunct="0">
              <a:lnSpc>
                <a:spcPct val="90000"/>
              </a:lnSpc>
              <a:spcBef>
                <a:spcPts val="500"/>
              </a:spcBef>
              <a:spcAft>
                <a:spcPct val="0"/>
              </a:spcAft>
              <a:buFont typeface="Arial" charset="0"/>
              <a:buChar char="•"/>
              <a:defRPr kern="1200">
                <a:solidFill>
                  <a:srgbClr val="595959"/>
                </a:solidFill>
                <a:latin typeface="+mn-lt"/>
                <a:ea typeface="MS PGothic" panose="020B0600070205080204" pitchFamily="34" charset="-128"/>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2900" lvl="1" indent="0">
              <a:buNone/>
              <a:defRPr/>
            </a:pPr>
            <a:r>
              <a:rPr lang="en-GB" altLang="fr-FR" sz="1500" dirty="0">
                <a:latin typeface="Arial" panose="020B0604020202020204" pitchFamily="34" charset="0"/>
                <a:cs typeface="Arial" panose="020B0604020202020204" pitchFamily="34" charset="0"/>
              </a:rPr>
              <a:t>Ideal countries with best-practice examples :</a:t>
            </a:r>
          </a:p>
          <a:p>
            <a:pPr lvl="1">
              <a:defRPr/>
            </a:pPr>
            <a:r>
              <a:rPr lang="en-US" altLang="fr-FR" sz="1500" b="1" dirty="0">
                <a:latin typeface="Arial" panose="020B0604020202020204" pitchFamily="34" charset="0"/>
                <a:cs typeface="Arial" panose="020B0604020202020204" pitchFamily="34" charset="0"/>
              </a:rPr>
              <a:t>Marrakech &amp; </a:t>
            </a:r>
            <a:r>
              <a:rPr lang="en-US" altLang="fr-FR" sz="1500" b="1" dirty="0" err="1">
                <a:latin typeface="Arial" panose="020B0604020202020204" pitchFamily="34" charset="0"/>
                <a:cs typeface="Arial" panose="020B0604020202020204" pitchFamily="34" charset="0"/>
              </a:rPr>
              <a:t>M’Goun</a:t>
            </a:r>
            <a:r>
              <a:rPr lang="en-US" altLang="fr-FR" sz="1500" b="1" dirty="0">
                <a:latin typeface="Arial" panose="020B0604020202020204" pitchFamily="34" charset="0"/>
                <a:cs typeface="Arial" panose="020B0604020202020204" pitchFamily="34" charset="0"/>
              </a:rPr>
              <a:t> Geopark (Morocco)</a:t>
            </a:r>
          </a:p>
          <a:p>
            <a:pPr marL="342900" lvl="1" indent="0">
              <a:buNone/>
              <a:defRPr/>
            </a:pPr>
            <a:r>
              <a:rPr lang="en-US" sz="1500" i="1" dirty="0"/>
              <a:t>(first Arab and African country in the Global Geoparks Network)</a:t>
            </a:r>
            <a:endParaRPr lang="en-US" altLang="fr-FR" sz="1500" i="1" dirty="0">
              <a:latin typeface="Arial" panose="020B0604020202020204" pitchFamily="34" charset="0"/>
              <a:cs typeface="Arial" panose="020B0604020202020204" pitchFamily="34" charset="0"/>
            </a:endParaRPr>
          </a:p>
          <a:p>
            <a:pPr lvl="1">
              <a:defRPr/>
            </a:pPr>
            <a:r>
              <a:rPr lang="en-US" altLang="fr-FR" sz="1500" b="1" dirty="0">
                <a:latin typeface="Arial" panose="020B0604020202020204" pitchFamily="34" charset="0"/>
                <a:cs typeface="Arial" panose="020B0604020202020204" pitchFamily="34" charset="0"/>
              </a:rPr>
              <a:t>AMGC &amp; </a:t>
            </a:r>
            <a:r>
              <a:rPr lang="en-US" altLang="fr-FR" sz="1500" b="1" dirty="0" err="1">
                <a:latin typeface="Arial" panose="020B0604020202020204" pitchFamily="34" charset="0"/>
                <a:cs typeface="Arial" panose="020B0604020202020204" pitchFamily="34" charset="0"/>
              </a:rPr>
              <a:t>Ngorongoro</a:t>
            </a:r>
            <a:r>
              <a:rPr lang="en-US" altLang="fr-FR" sz="1500" b="1" dirty="0">
                <a:latin typeface="Arial" panose="020B0604020202020204" pitchFamily="34" charset="0"/>
                <a:cs typeface="Arial" panose="020B0604020202020204" pitchFamily="34" charset="0"/>
              </a:rPr>
              <a:t> geopark project (Tanzania)</a:t>
            </a:r>
          </a:p>
          <a:p>
            <a:pPr marL="342900" lvl="1" indent="0">
              <a:buNone/>
              <a:defRPr/>
            </a:pPr>
            <a:endParaRPr lang="en-GB" altLang="fr-FR" sz="1500" dirty="0">
              <a:latin typeface="Arial" panose="020B0604020202020204" pitchFamily="34" charset="0"/>
              <a:cs typeface="Arial" panose="020B0604020202020204" pitchFamily="34" charset="0"/>
            </a:endParaRPr>
          </a:p>
          <a:p>
            <a:pPr marL="342900" lvl="1" indent="0">
              <a:buNone/>
              <a:defRPr/>
            </a:pPr>
            <a:r>
              <a:rPr lang="en-GB" altLang="fr-FR" sz="1500" dirty="0">
                <a:latin typeface="Arial" panose="020B0604020202020204" pitchFamily="34" charset="0"/>
                <a:cs typeface="Arial" panose="020B0604020202020204" pitchFamily="34" charset="0"/>
              </a:rPr>
              <a:t>Other countries to be confirmed (please, be proactive!):</a:t>
            </a:r>
          </a:p>
          <a:p>
            <a:pPr lvl="1">
              <a:defRPr/>
            </a:pPr>
            <a:r>
              <a:rPr lang="en-US" altLang="fr-FR" sz="1500" b="1" dirty="0">
                <a:latin typeface="Arial" panose="020B0604020202020204" pitchFamily="34" charset="0"/>
                <a:cs typeface="Arial" panose="020B0604020202020204" pitchFamily="34" charset="0"/>
              </a:rPr>
              <a:t>Algeria</a:t>
            </a:r>
          </a:p>
          <a:p>
            <a:pPr lvl="1">
              <a:defRPr/>
            </a:pPr>
            <a:r>
              <a:rPr lang="en-US" altLang="fr-FR" sz="1500" b="1" dirty="0">
                <a:latin typeface="Arial" panose="020B0604020202020204" pitchFamily="34" charset="0"/>
                <a:cs typeface="Arial" panose="020B0604020202020204" pitchFamily="34" charset="0"/>
              </a:rPr>
              <a:t>Namibia</a:t>
            </a:r>
          </a:p>
          <a:p>
            <a:pPr lvl="1">
              <a:defRPr/>
            </a:pPr>
            <a:r>
              <a:rPr lang="en-US" altLang="fr-FR" sz="1500" b="1" dirty="0">
                <a:latin typeface="Arial" panose="020B0604020202020204" pitchFamily="34" charset="0"/>
                <a:cs typeface="Arial" panose="020B0604020202020204" pitchFamily="34" charset="0"/>
              </a:rPr>
              <a:t>South Africa</a:t>
            </a:r>
          </a:p>
          <a:p>
            <a:pPr lvl="1">
              <a:defRPr/>
            </a:pPr>
            <a:r>
              <a:rPr lang="en-US" altLang="fr-FR" sz="1500" b="1" dirty="0">
                <a:latin typeface="Arial" panose="020B0604020202020204" pitchFamily="34" charset="0"/>
                <a:cs typeface="Arial" panose="020B0604020202020204" pitchFamily="34" charset="0"/>
              </a:rPr>
              <a:t>Mozambique</a:t>
            </a:r>
          </a:p>
        </p:txBody>
      </p:sp>
      <p:pic>
        <p:nvPicPr>
          <p:cNvPr id="23" name="Image 2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055769" y="5445627"/>
            <a:ext cx="511969" cy="493899"/>
          </a:xfrm>
          <a:prstGeom prst="rect">
            <a:avLst/>
          </a:prstGeom>
        </p:spPr>
      </p:pic>
      <p:pic>
        <p:nvPicPr>
          <p:cNvPr id="26" name="Image 25"/>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681025" y="5428269"/>
            <a:ext cx="1310450" cy="528616"/>
          </a:xfrm>
          <a:prstGeom prst="rect">
            <a:avLst/>
          </a:prstGeom>
        </p:spPr>
      </p:pic>
      <p:grpSp>
        <p:nvGrpSpPr>
          <p:cNvPr id="4" name="Grupo 3"/>
          <p:cNvGrpSpPr/>
          <p:nvPr/>
        </p:nvGrpSpPr>
        <p:grpSpPr>
          <a:xfrm>
            <a:off x="5796485" y="2177768"/>
            <a:ext cx="3079529" cy="2933910"/>
            <a:chOff x="7728646" y="2205858"/>
            <a:chExt cx="4106039" cy="3911880"/>
          </a:xfrm>
        </p:grpSpPr>
        <p:sp>
          <p:nvSpPr>
            <p:cNvPr id="16" name="Organigramme : Connecteur 25"/>
            <p:cNvSpPr/>
            <p:nvPr/>
          </p:nvSpPr>
          <p:spPr bwMode="auto">
            <a:xfrm>
              <a:off x="9254832" y="5416795"/>
              <a:ext cx="168827" cy="177029"/>
            </a:xfrm>
            <a:prstGeom prst="flowChartConnector">
              <a:avLst/>
            </a:prstGeom>
            <a:solidFill>
              <a:srgbClr val="FFFF00"/>
            </a:solidFill>
          </p:spPr>
          <p:style>
            <a:lnRef idx="1">
              <a:schemeClr val="accent3"/>
            </a:lnRef>
            <a:fillRef idx="3">
              <a:schemeClr val="accent3"/>
            </a:fillRef>
            <a:effectRef idx="2">
              <a:schemeClr val="accent3"/>
            </a:effectRef>
            <a:fontRef idx="minor">
              <a:schemeClr val="lt1"/>
            </a:fontRef>
          </p:style>
          <p:txBody>
            <a:bodyPr anchor="ctr"/>
            <a:lstStyle/>
            <a:p>
              <a:pPr algn="ctr">
                <a:defRPr/>
              </a:pPr>
              <a:endParaRPr lang="fr-FR" sz="1350"/>
            </a:p>
          </p:txBody>
        </p:sp>
        <p:pic>
          <p:nvPicPr>
            <p:cNvPr id="8198" name="Picture 2" descr="D:\Documents\urvois\Travail\Marc\_PanAfGeo\8-Meetings\6-EGS-Bruxelles_20-21Avril2016\Documents\PANAFGEO_Africa map_training areas.jpg"/>
            <p:cNvPicPr>
              <a:picLocks noChangeAspect="1" noChangeArrowheads="1"/>
            </p:cNvPicPr>
            <p:nvPr/>
          </p:nvPicPr>
          <p:blipFill>
            <a:blip r:embed="rId7" cstate="screen">
              <a:extLst>
                <a:ext uri="{28A0092B-C50C-407E-A947-70E740481C1C}">
                  <a14:useLocalDpi xmlns:a14="http://schemas.microsoft.com/office/drawing/2010/main"/>
                </a:ext>
              </a:extLst>
            </a:blip>
            <a:srcRect/>
            <a:stretch>
              <a:fillRect/>
            </a:stretch>
          </p:blipFill>
          <p:spPr bwMode="auto">
            <a:xfrm>
              <a:off x="7728646" y="2205858"/>
              <a:ext cx="4106039" cy="38500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Organigramme : Connecteur 9"/>
            <p:cNvSpPr/>
            <p:nvPr/>
          </p:nvSpPr>
          <p:spPr bwMode="auto">
            <a:xfrm>
              <a:off x="9781664" y="5363013"/>
              <a:ext cx="168827" cy="177029"/>
            </a:xfrm>
            <a:prstGeom prst="flowChartConnector">
              <a:avLst/>
            </a:prstGeom>
            <a:solidFill>
              <a:srgbClr val="FFFF00"/>
            </a:solidFill>
          </p:spPr>
          <p:style>
            <a:lnRef idx="1">
              <a:schemeClr val="accent3"/>
            </a:lnRef>
            <a:fillRef idx="3">
              <a:schemeClr val="accent3"/>
            </a:fillRef>
            <a:effectRef idx="2">
              <a:schemeClr val="accent3"/>
            </a:effectRef>
            <a:fontRef idx="minor">
              <a:schemeClr val="lt1"/>
            </a:fontRef>
          </p:style>
          <p:txBody>
            <a:bodyPr anchor="ctr"/>
            <a:lstStyle/>
            <a:p>
              <a:pPr algn="ctr">
                <a:defRPr/>
              </a:pPr>
              <a:endParaRPr lang="fr-FR" sz="1350"/>
            </a:p>
          </p:txBody>
        </p:sp>
        <p:sp>
          <p:nvSpPr>
            <p:cNvPr id="11" name="Organigramme : Connecteur 10"/>
            <p:cNvSpPr/>
            <p:nvPr/>
          </p:nvSpPr>
          <p:spPr bwMode="auto">
            <a:xfrm>
              <a:off x="10604728" y="4419674"/>
              <a:ext cx="168827" cy="177029"/>
            </a:xfrm>
            <a:prstGeom prst="flowChartConnector">
              <a:avLst/>
            </a:prstGeom>
            <a:solidFill>
              <a:srgbClr val="FFFF00"/>
            </a:solidFill>
          </p:spPr>
          <p:style>
            <a:lnRef idx="1">
              <a:schemeClr val="accent3"/>
            </a:lnRef>
            <a:fillRef idx="3">
              <a:schemeClr val="accent3"/>
            </a:fillRef>
            <a:effectRef idx="2">
              <a:schemeClr val="accent3"/>
            </a:effectRef>
            <a:fontRef idx="minor">
              <a:schemeClr val="lt1"/>
            </a:fontRef>
          </p:style>
          <p:txBody>
            <a:bodyPr anchor="ctr"/>
            <a:lstStyle/>
            <a:p>
              <a:pPr algn="ctr">
                <a:defRPr/>
              </a:pPr>
              <a:endParaRPr lang="fr-FR" sz="1350"/>
            </a:p>
          </p:txBody>
        </p:sp>
        <p:sp>
          <p:nvSpPr>
            <p:cNvPr id="12" name="Organigramme : Connecteur 12"/>
            <p:cNvSpPr/>
            <p:nvPr/>
          </p:nvSpPr>
          <p:spPr bwMode="auto">
            <a:xfrm>
              <a:off x="8708028" y="2283367"/>
              <a:ext cx="168827" cy="177029"/>
            </a:xfrm>
            <a:prstGeom prst="flowChartConnector">
              <a:avLst/>
            </a:prstGeom>
            <a:solidFill>
              <a:srgbClr val="FFFF00"/>
            </a:solidFill>
          </p:spPr>
          <p:style>
            <a:lnRef idx="1">
              <a:schemeClr val="accent3"/>
            </a:lnRef>
            <a:fillRef idx="3">
              <a:schemeClr val="accent3"/>
            </a:fillRef>
            <a:effectRef idx="2">
              <a:schemeClr val="accent3"/>
            </a:effectRef>
            <a:fontRef idx="minor">
              <a:schemeClr val="lt1"/>
            </a:fontRef>
          </p:style>
          <p:txBody>
            <a:bodyPr anchor="ctr"/>
            <a:lstStyle/>
            <a:p>
              <a:pPr algn="ctr">
                <a:defRPr/>
              </a:pPr>
              <a:endParaRPr lang="fr-FR" sz="1350"/>
            </a:p>
          </p:txBody>
        </p:sp>
        <p:sp>
          <p:nvSpPr>
            <p:cNvPr id="27" name="Organigramme : Connecteur 9"/>
            <p:cNvSpPr/>
            <p:nvPr/>
          </p:nvSpPr>
          <p:spPr bwMode="auto">
            <a:xfrm>
              <a:off x="10828018" y="4943199"/>
              <a:ext cx="168827" cy="177029"/>
            </a:xfrm>
            <a:prstGeom prst="flowChartConnector">
              <a:avLst/>
            </a:prstGeom>
            <a:solidFill>
              <a:srgbClr val="FFFF00"/>
            </a:solidFill>
          </p:spPr>
          <p:style>
            <a:lnRef idx="1">
              <a:schemeClr val="accent3"/>
            </a:lnRef>
            <a:fillRef idx="3">
              <a:schemeClr val="accent3"/>
            </a:fillRef>
            <a:effectRef idx="2">
              <a:schemeClr val="accent3"/>
            </a:effectRef>
            <a:fontRef idx="minor">
              <a:schemeClr val="lt1"/>
            </a:fontRef>
          </p:style>
          <p:txBody>
            <a:bodyPr anchor="ctr"/>
            <a:lstStyle/>
            <a:p>
              <a:pPr algn="ctr">
                <a:defRPr/>
              </a:pPr>
              <a:endParaRPr lang="fr-FR" sz="1350"/>
            </a:p>
          </p:txBody>
        </p:sp>
        <p:sp>
          <p:nvSpPr>
            <p:cNvPr id="28" name="Organigramme : Connecteur 9"/>
            <p:cNvSpPr/>
            <p:nvPr/>
          </p:nvSpPr>
          <p:spPr bwMode="auto">
            <a:xfrm>
              <a:off x="9130514" y="2725356"/>
              <a:ext cx="168827" cy="177029"/>
            </a:xfrm>
            <a:prstGeom prst="flowChartConnector">
              <a:avLst/>
            </a:prstGeom>
            <a:solidFill>
              <a:srgbClr val="FFFF00"/>
            </a:solidFill>
          </p:spPr>
          <p:style>
            <a:lnRef idx="1">
              <a:schemeClr val="accent3"/>
            </a:lnRef>
            <a:fillRef idx="3">
              <a:schemeClr val="accent3"/>
            </a:fillRef>
            <a:effectRef idx="2">
              <a:schemeClr val="accent3"/>
            </a:effectRef>
            <a:fontRef idx="minor">
              <a:schemeClr val="lt1"/>
            </a:fontRef>
          </p:style>
          <p:txBody>
            <a:bodyPr anchor="ctr"/>
            <a:lstStyle/>
            <a:p>
              <a:pPr algn="ctr">
                <a:defRPr/>
              </a:pPr>
              <a:endParaRPr lang="fr-FR" sz="1350"/>
            </a:p>
          </p:txBody>
        </p:sp>
        <p:sp>
          <p:nvSpPr>
            <p:cNvPr id="29" name="Organigramme : Connecteur 9"/>
            <p:cNvSpPr/>
            <p:nvPr/>
          </p:nvSpPr>
          <p:spPr bwMode="auto">
            <a:xfrm>
              <a:off x="10008495" y="5940709"/>
              <a:ext cx="168827" cy="177029"/>
            </a:xfrm>
            <a:prstGeom prst="flowChartConnector">
              <a:avLst/>
            </a:prstGeom>
            <a:solidFill>
              <a:srgbClr val="FFFF00"/>
            </a:solidFill>
          </p:spPr>
          <p:style>
            <a:lnRef idx="1">
              <a:schemeClr val="accent3"/>
            </a:lnRef>
            <a:fillRef idx="3">
              <a:schemeClr val="accent3"/>
            </a:fillRef>
            <a:effectRef idx="2">
              <a:schemeClr val="accent3"/>
            </a:effectRef>
            <a:fontRef idx="minor">
              <a:schemeClr val="lt1"/>
            </a:fontRef>
          </p:style>
          <p:txBody>
            <a:bodyPr anchor="ctr"/>
            <a:lstStyle/>
            <a:p>
              <a:pPr algn="ctr">
                <a:defRPr/>
              </a:pPr>
              <a:endParaRPr lang="fr-FR" sz="1350"/>
            </a:p>
          </p:txBody>
        </p:sp>
      </p:grpSp>
    </p:spTree>
    <p:extLst>
      <p:ext uri="{BB962C8B-B14F-4D97-AF65-F5344CB8AC3E}">
        <p14:creationId xmlns:p14="http://schemas.microsoft.com/office/powerpoint/2010/main" val="316392070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Title 1"/>
          <p:cNvSpPr>
            <a:spLocks noGrp="1"/>
          </p:cNvSpPr>
          <p:nvPr>
            <p:ph type="title"/>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r>
              <a:rPr lang="fr-BE" altLang="en-US"/>
              <a:t>Activities in the GSs</a:t>
            </a:r>
            <a:endParaRPr lang="en-GB" altLang="en-US"/>
          </a:p>
        </p:txBody>
      </p:sp>
      <p:pic>
        <p:nvPicPr>
          <p:cNvPr id="21507" name="Content Placeholder 3"/>
          <p:cNvPicPr>
            <a:picLocks noGrp="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331913" y="1628775"/>
            <a:ext cx="6696075" cy="453707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Arrow: Right 4"/>
          <p:cNvSpPr/>
          <p:nvPr/>
        </p:nvSpPr>
        <p:spPr>
          <a:xfrm>
            <a:off x="1042988" y="4083050"/>
            <a:ext cx="1114425" cy="142875"/>
          </a:xfrm>
          <a:prstGeom prst="righ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GB"/>
          </a:p>
        </p:txBody>
      </p:sp>
      <p:cxnSp>
        <p:nvCxnSpPr>
          <p:cNvPr id="4" name="Straight Connector 3"/>
          <p:cNvCxnSpPr/>
          <p:nvPr/>
        </p:nvCxnSpPr>
        <p:spPr>
          <a:xfrm>
            <a:off x="2195513" y="4221163"/>
            <a:ext cx="1081087" cy="0"/>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31708914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BE" dirty="0"/>
              <a:t>National </a:t>
            </a:r>
            <a:r>
              <a:rPr lang="fr-BE" dirty="0" err="1"/>
              <a:t>Level</a:t>
            </a:r>
            <a:endParaRPr lang="en-GB" dirty="0"/>
          </a:p>
        </p:txBody>
      </p:sp>
      <p:sp>
        <p:nvSpPr>
          <p:cNvPr id="3" name="Content Placeholder 2"/>
          <p:cNvSpPr>
            <a:spLocks noGrp="1"/>
          </p:cNvSpPr>
          <p:nvPr>
            <p:ph idx="1"/>
          </p:nvPr>
        </p:nvSpPr>
        <p:spPr/>
        <p:txBody>
          <a:bodyPr>
            <a:normAutofit lnSpcReduction="10000"/>
          </a:bodyPr>
          <a:lstStyle/>
          <a:p>
            <a:r>
              <a:rPr lang="fr-BE" sz="2800" dirty="0"/>
              <a:t>16 </a:t>
            </a:r>
            <a:r>
              <a:rPr lang="fr-BE" sz="2800" dirty="0" err="1"/>
              <a:t>GSs</a:t>
            </a:r>
            <a:r>
              <a:rPr lang="fr-BE" sz="2800" dirty="0"/>
              <a:t> in EGS  </a:t>
            </a:r>
            <a:r>
              <a:rPr lang="fr-BE" sz="2800" dirty="0" err="1"/>
              <a:t>present</a:t>
            </a:r>
            <a:r>
              <a:rPr lang="fr-BE" sz="2800" dirty="0"/>
              <a:t> </a:t>
            </a:r>
            <a:r>
              <a:rPr lang="fr-BE" sz="2800" dirty="0" err="1"/>
              <a:t>activities</a:t>
            </a:r>
            <a:r>
              <a:rPr lang="fr-BE" sz="2800" dirty="0"/>
              <a:t> on </a:t>
            </a:r>
            <a:r>
              <a:rPr lang="fr-BE" sz="2800" dirty="0" err="1"/>
              <a:t>Geoheritage</a:t>
            </a:r>
            <a:r>
              <a:rPr lang="fr-BE" sz="2800" dirty="0"/>
              <a:t> but </a:t>
            </a:r>
            <a:r>
              <a:rPr lang="fr-BE" sz="2800" dirty="0" err="1"/>
              <a:t>very</a:t>
            </a:r>
            <a:r>
              <a:rPr lang="fr-BE" sz="2800" dirty="0"/>
              <a:t> </a:t>
            </a:r>
            <a:r>
              <a:rPr lang="fr-BE" sz="2800" dirty="0" err="1"/>
              <a:t>heterogeneuos</a:t>
            </a:r>
            <a:r>
              <a:rPr lang="fr-BE" sz="2800" dirty="0"/>
              <a:t> situation: </a:t>
            </a:r>
          </a:p>
          <a:p>
            <a:pPr>
              <a:buFontTx/>
              <a:buChar char="-"/>
            </a:pPr>
            <a:r>
              <a:rPr lang="fr-BE" dirty="0" err="1"/>
              <a:t>Some</a:t>
            </a:r>
            <a:r>
              <a:rPr lang="fr-BE" dirty="0"/>
              <a:t> </a:t>
            </a:r>
            <a:r>
              <a:rPr lang="fr-BE" dirty="0" err="1"/>
              <a:t>GSs</a:t>
            </a:r>
            <a:r>
              <a:rPr lang="fr-BE" dirty="0"/>
              <a:t> </a:t>
            </a:r>
            <a:r>
              <a:rPr lang="fr-BE" dirty="0" err="1"/>
              <a:t>play</a:t>
            </a:r>
            <a:r>
              <a:rPr lang="fr-BE" dirty="0"/>
              <a:t> a important </a:t>
            </a:r>
            <a:r>
              <a:rPr lang="fr-BE" dirty="0" err="1"/>
              <a:t>role</a:t>
            </a:r>
            <a:r>
              <a:rPr lang="fr-BE" dirty="0"/>
              <a:t> in the </a:t>
            </a:r>
            <a:r>
              <a:rPr lang="fr-BE" dirty="0" err="1"/>
              <a:t>activities</a:t>
            </a:r>
            <a:r>
              <a:rPr lang="fr-BE" dirty="0"/>
              <a:t> relate to </a:t>
            </a:r>
            <a:r>
              <a:rPr lang="fr-BE" dirty="0" err="1"/>
              <a:t>Geoheritage</a:t>
            </a:r>
            <a:r>
              <a:rPr lang="fr-BE" dirty="0"/>
              <a:t> (</a:t>
            </a:r>
            <a:r>
              <a:rPr lang="fr-BE" dirty="0" err="1"/>
              <a:t>e.g</a:t>
            </a:r>
            <a:r>
              <a:rPr lang="fr-BE" dirty="0"/>
              <a:t>: Spain, </a:t>
            </a:r>
            <a:r>
              <a:rPr lang="fr-BE" dirty="0" err="1"/>
              <a:t>Sweden</a:t>
            </a:r>
            <a:r>
              <a:rPr lang="fr-BE" dirty="0"/>
              <a:t>, Portugal): </a:t>
            </a:r>
            <a:r>
              <a:rPr lang="fr-BE" dirty="0" err="1"/>
              <a:t>Legislation</a:t>
            </a:r>
            <a:r>
              <a:rPr lang="fr-BE" dirty="0"/>
              <a:t>, inventories, data providers, </a:t>
            </a:r>
            <a:r>
              <a:rPr lang="fr-BE" dirty="0" err="1"/>
              <a:t>ect</a:t>
            </a:r>
            <a:endParaRPr lang="fr-BE" dirty="0"/>
          </a:p>
          <a:p>
            <a:pPr>
              <a:buFontTx/>
              <a:buChar char="-"/>
            </a:pPr>
            <a:r>
              <a:rPr lang="fr-BE" dirty="0" err="1"/>
              <a:t>Some</a:t>
            </a:r>
            <a:r>
              <a:rPr lang="fr-BE" dirty="0"/>
              <a:t> minor </a:t>
            </a:r>
            <a:r>
              <a:rPr lang="fr-BE" dirty="0" err="1"/>
              <a:t>activities</a:t>
            </a:r>
            <a:endParaRPr lang="fr-BE" dirty="0"/>
          </a:p>
          <a:p>
            <a:pPr>
              <a:buFontTx/>
              <a:buChar char="-"/>
            </a:pPr>
            <a:r>
              <a:rPr lang="fr-BE" dirty="0" err="1"/>
              <a:t>Some</a:t>
            </a:r>
            <a:r>
              <a:rPr lang="fr-BE" dirty="0"/>
              <a:t> </a:t>
            </a:r>
            <a:r>
              <a:rPr lang="fr-BE" dirty="0" err="1"/>
              <a:t>Surveys</a:t>
            </a:r>
            <a:r>
              <a:rPr lang="fr-BE" dirty="0"/>
              <a:t> do not </a:t>
            </a:r>
            <a:r>
              <a:rPr lang="fr-BE" dirty="0" err="1"/>
              <a:t>present</a:t>
            </a:r>
            <a:r>
              <a:rPr lang="fr-BE" dirty="0"/>
              <a:t> </a:t>
            </a:r>
            <a:r>
              <a:rPr lang="fr-BE" dirty="0" err="1"/>
              <a:t>any</a:t>
            </a:r>
            <a:r>
              <a:rPr lang="fr-BE" dirty="0"/>
              <a:t> </a:t>
            </a:r>
            <a:r>
              <a:rPr lang="fr-BE" dirty="0" err="1"/>
              <a:t>activitiy</a:t>
            </a:r>
            <a:r>
              <a:rPr lang="fr-BE" dirty="0"/>
              <a:t> at all.</a:t>
            </a:r>
          </a:p>
          <a:p>
            <a:endParaRPr lang="fr-BE" dirty="0"/>
          </a:p>
          <a:p>
            <a:endParaRPr lang="fr-BE" dirty="0"/>
          </a:p>
          <a:p>
            <a:endParaRPr lang="en-GB" dirty="0"/>
          </a:p>
        </p:txBody>
      </p:sp>
    </p:spTree>
    <p:extLst>
      <p:ext uri="{BB962C8B-B14F-4D97-AF65-F5344CB8AC3E}">
        <p14:creationId xmlns:p14="http://schemas.microsoft.com/office/powerpoint/2010/main" val="313241925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Text Box 4"/>
          <p:cNvSpPr txBox="1">
            <a:spLocks noChangeArrowheads="1"/>
          </p:cNvSpPr>
          <p:nvPr/>
        </p:nvSpPr>
        <p:spPr bwMode="auto">
          <a:xfrm>
            <a:off x="168275" y="188913"/>
            <a:ext cx="8807450" cy="674687"/>
          </a:xfrm>
          <a:prstGeom prst="rect">
            <a:avLst/>
          </a:prstGeom>
          <a:solidFill>
            <a:schemeClr val="accent6"/>
          </a:solidFill>
          <a:ln>
            <a:noFill/>
          </a:ln>
        </p:spPr>
        <p:txBody>
          <a:bodyPr anchor="ctr"/>
          <a:lstStyle>
            <a:lvl1pPr marL="88900"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lnSpc>
                <a:spcPct val="65000"/>
              </a:lnSpc>
              <a:spcBef>
                <a:spcPct val="50000"/>
              </a:spcBef>
              <a:spcAft>
                <a:spcPct val="5000"/>
              </a:spcAft>
              <a:defRPr/>
            </a:pPr>
            <a:r>
              <a:rPr lang="pt-PT" altLang="ja-JP" sz="2000" b="1" dirty="0" err="1">
                <a:solidFill>
                  <a:prstClr val="white"/>
                </a:solidFill>
                <a:latin typeface="Calibri" pitchFamily="34" charset="0"/>
              </a:rPr>
              <a:t>European</a:t>
            </a:r>
            <a:r>
              <a:rPr lang="pt-PT" altLang="ja-JP" sz="2000" b="1" dirty="0">
                <a:solidFill>
                  <a:prstClr val="white"/>
                </a:solidFill>
                <a:latin typeface="Calibri" pitchFamily="34" charset="0"/>
              </a:rPr>
              <a:t> </a:t>
            </a:r>
            <a:r>
              <a:rPr lang="pt-PT" altLang="ja-JP" sz="2000" b="1" dirty="0" err="1">
                <a:solidFill>
                  <a:prstClr val="white"/>
                </a:solidFill>
                <a:latin typeface="Calibri" pitchFamily="34" charset="0"/>
              </a:rPr>
              <a:t>Geoparks</a:t>
            </a:r>
            <a:endParaRPr lang="pt-PT" altLang="ja-JP" sz="2000" dirty="0">
              <a:solidFill>
                <a:prstClr val="white"/>
              </a:solidFill>
              <a:latin typeface="Calibri" pitchFamily="34" charset="0"/>
            </a:endParaRPr>
          </a:p>
        </p:txBody>
      </p:sp>
      <p:pic>
        <p:nvPicPr>
          <p:cNvPr id="8195" name="Picture 2" descr="http://geoparkterrasdecavaleiros.net/sites/default/files/EGN-69-sm%20mapa%20rede%20europeia%202015.....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9388" y="1000125"/>
            <a:ext cx="5761037" cy="4157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Retângulo 3"/>
          <p:cNvSpPr/>
          <p:nvPr/>
        </p:nvSpPr>
        <p:spPr>
          <a:xfrm>
            <a:off x="185738" y="5214938"/>
            <a:ext cx="5754687" cy="800100"/>
          </a:xfrm>
          <a:prstGeom prst="rect">
            <a:avLst/>
          </a:prstGeom>
        </p:spPr>
        <p:txBody>
          <a:bodyPr>
            <a:spAutoFit/>
          </a:bodyPr>
          <a:lstStyle/>
          <a:p>
            <a:pPr>
              <a:defRPr/>
            </a:pPr>
            <a:r>
              <a:rPr lang="en-US" sz="1600" b="1" dirty="0">
                <a:solidFill>
                  <a:prstClr val="black"/>
                </a:solidFill>
                <a:latin typeface="Calibri" panose="020F0502020204030204" pitchFamily="34" charset="0"/>
              </a:rPr>
              <a:t>EUROPEAN GEOPARKS NETWORK  </a:t>
            </a:r>
            <a:r>
              <a:rPr lang="en-US" sz="1600" dirty="0">
                <a:solidFill>
                  <a:prstClr val="black"/>
                </a:solidFill>
                <a:latin typeface="Calibri" panose="020F0502020204030204" pitchFamily="34" charset="0"/>
              </a:rPr>
              <a:t>(69 </a:t>
            </a:r>
            <a:r>
              <a:rPr lang="en-US" sz="1600" dirty="0" err="1">
                <a:solidFill>
                  <a:prstClr val="black"/>
                </a:solidFill>
                <a:latin typeface="Calibri" panose="020F0502020204030204" pitchFamily="34" charset="0"/>
              </a:rPr>
              <a:t>Geoparks</a:t>
            </a:r>
            <a:r>
              <a:rPr lang="en-US" sz="1600" dirty="0">
                <a:solidFill>
                  <a:prstClr val="black"/>
                </a:solidFill>
                <a:latin typeface="Calibri" panose="020F0502020204030204" pitchFamily="34" charset="0"/>
              </a:rPr>
              <a:t>;    23 European countries;)</a:t>
            </a:r>
          </a:p>
          <a:p>
            <a:pPr marL="285750" indent="-285750">
              <a:buFontTx/>
              <a:buChar char="-"/>
              <a:defRPr/>
            </a:pPr>
            <a:endParaRPr lang="en-US" sz="1400" b="1" dirty="0">
              <a:solidFill>
                <a:prstClr val="black"/>
              </a:solidFill>
              <a:latin typeface="Calibri" panose="020F0502020204030204" pitchFamily="34" charset="0"/>
            </a:endParaRPr>
          </a:p>
        </p:txBody>
      </p:sp>
      <p:pic>
        <p:nvPicPr>
          <p:cNvPr id="8197" name="Picture 6" descr="https://coppercoastgeopark.com/wp-content/uploads/2017/02/JFI-Ballydowanne-geo2106r-703x450.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51550" y="1052513"/>
            <a:ext cx="2924175" cy="18716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198" name="CaixaDeTexto 6"/>
          <p:cNvSpPr txBox="1">
            <a:spLocks noChangeArrowheads="1"/>
          </p:cNvSpPr>
          <p:nvPr/>
        </p:nvSpPr>
        <p:spPr bwMode="auto">
          <a:xfrm>
            <a:off x="5965825" y="2924175"/>
            <a:ext cx="3095625" cy="261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r" eaLnBrk="1" hangingPunct="1"/>
            <a:r>
              <a:rPr lang="pt-PT" altLang="pt-PT" sz="1100" b="1">
                <a:solidFill>
                  <a:srgbClr val="000000"/>
                </a:solidFill>
                <a:latin typeface="Calibri" panose="020F0502020204030204" pitchFamily="34" charset="0"/>
              </a:rPr>
              <a:t>Ballydowane Bay, Copper Coast Geopark (Ireland)</a:t>
            </a:r>
          </a:p>
        </p:txBody>
      </p:sp>
      <p:pic>
        <p:nvPicPr>
          <p:cNvPr id="8199" name="Picture 8" descr="Resultado de imagem para Obir Dripstone Caves"/>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051550" y="3276600"/>
            <a:ext cx="2924175" cy="2139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200" name="CaixaDeTexto 8"/>
          <p:cNvSpPr txBox="1">
            <a:spLocks noChangeArrowheads="1"/>
          </p:cNvSpPr>
          <p:nvPr/>
        </p:nvSpPr>
        <p:spPr bwMode="auto">
          <a:xfrm>
            <a:off x="5827713" y="5416550"/>
            <a:ext cx="3233737" cy="260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r" eaLnBrk="1" hangingPunct="1"/>
            <a:r>
              <a:rPr lang="pt-PT" altLang="pt-PT" sz="1100" b="1">
                <a:solidFill>
                  <a:srgbClr val="000000"/>
                </a:solidFill>
                <a:latin typeface="Calibri" panose="020F0502020204030204" pitchFamily="34" charset="0"/>
              </a:rPr>
              <a:t>Obir Dripstone Caves,  Karavanke Geopark  (Aústria)</a:t>
            </a:r>
          </a:p>
        </p:txBody>
      </p:sp>
      <p:pic>
        <p:nvPicPr>
          <p:cNvPr id="8201" name="Picture 1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940425" y="44450"/>
            <a:ext cx="935038" cy="9366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8202" name="Picture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948488" y="90488"/>
            <a:ext cx="1833562" cy="9620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8" name="CaixaDeTexto 7"/>
          <p:cNvSpPr txBox="1"/>
          <p:nvPr/>
        </p:nvSpPr>
        <p:spPr>
          <a:xfrm>
            <a:off x="234950" y="5876925"/>
            <a:ext cx="5648325" cy="739775"/>
          </a:xfrm>
          <a:prstGeom prst="rect">
            <a:avLst/>
          </a:prstGeom>
          <a:noFill/>
        </p:spPr>
        <p:txBody>
          <a:bodyPr>
            <a:spAutoFit/>
          </a:bodyPr>
          <a:lstStyle/>
          <a:p>
            <a:pPr>
              <a:defRPr/>
            </a:pPr>
            <a:r>
              <a:rPr lang="en-US" sz="1400" dirty="0">
                <a:latin typeface="+mn-lt"/>
              </a:rPr>
              <a:t>The aim of the network is to support its members to bring sustainable territorial development to the </a:t>
            </a:r>
            <a:r>
              <a:rPr lang="en-US" sz="1400" dirty="0" err="1">
                <a:latin typeface="+mn-lt"/>
              </a:rPr>
              <a:t>geopark</a:t>
            </a:r>
            <a:r>
              <a:rPr lang="en-US" sz="1400" dirty="0">
                <a:latin typeface="+mn-lt"/>
              </a:rPr>
              <a:t> by using that territory’s geological heritage, primarily through the development of </a:t>
            </a:r>
            <a:r>
              <a:rPr lang="en-US" sz="1400" dirty="0" err="1">
                <a:latin typeface="+mn-lt"/>
              </a:rPr>
              <a:t>geotourism</a:t>
            </a:r>
            <a:r>
              <a:rPr lang="en-US" sz="1400" dirty="0">
                <a:latin typeface="+mn-lt"/>
              </a:rPr>
              <a:t>.</a:t>
            </a:r>
            <a:endParaRPr lang="pt-PT" sz="1400" dirty="0">
              <a:latin typeface="+mn-lt"/>
            </a:endParaRPr>
          </a:p>
        </p:txBody>
      </p:sp>
    </p:spTree>
    <p:extLst>
      <p:ext uri="{BB962C8B-B14F-4D97-AF65-F5344CB8AC3E}">
        <p14:creationId xmlns:p14="http://schemas.microsoft.com/office/powerpoint/2010/main" val="37997584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BE" dirty="0"/>
              <a:t>For </a:t>
            </a:r>
            <a:r>
              <a:rPr lang="fr-BE" dirty="0" err="1"/>
              <a:t>your</a:t>
            </a:r>
            <a:r>
              <a:rPr lang="fr-BE" dirty="0"/>
              <a:t> Information…</a:t>
            </a:r>
            <a:endParaRPr lang="en-GB" dirty="0"/>
          </a:p>
        </p:txBody>
      </p:sp>
      <p:sp>
        <p:nvSpPr>
          <p:cNvPr id="3" name="Content Placeholder 2"/>
          <p:cNvSpPr>
            <a:spLocks noGrp="1"/>
          </p:cNvSpPr>
          <p:nvPr>
            <p:ph idx="1"/>
          </p:nvPr>
        </p:nvSpPr>
        <p:spPr/>
        <p:txBody>
          <a:bodyPr>
            <a:normAutofit/>
          </a:bodyPr>
          <a:lstStyle/>
          <a:p>
            <a:r>
              <a:rPr lang="en-GB" dirty="0"/>
              <a:t>Paper presented at the IGC 2016, Cape Town, SA :</a:t>
            </a:r>
          </a:p>
          <a:p>
            <a:pPr marL="0" indent="0">
              <a:buNone/>
            </a:pPr>
            <a:r>
              <a:rPr lang="en-GB" dirty="0"/>
              <a:t>“The potential of Geological Surveys in </a:t>
            </a:r>
            <a:r>
              <a:rPr lang="en-GB" dirty="0" err="1"/>
              <a:t>geoconservation</a:t>
            </a:r>
            <a:r>
              <a:rPr lang="en-GB" dirty="0"/>
              <a:t>”</a:t>
            </a:r>
          </a:p>
          <a:p>
            <a:pPr marL="0" indent="0">
              <a:buNone/>
            </a:pPr>
            <a:r>
              <a:rPr lang="en-GB" dirty="0"/>
              <a:t> </a:t>
            </a:r>
            <a:r>
              <a:rPr lang="en-GB" sz="1800" dirty="0"/>
              <a:t>(Lundqvist,S.1,Ransed,G.1,Hedenström, A.1andDíaz-Martínez,E. 1 Geological Survey of Sweden (SGU) and 2 Geological Survey of Spain (IGME)</a:t>
            </a:r>
          </a:p>
          <a:p>
            <a:endParaRPr lang="en-GB" dirty="0"/>
          </a:p>
        </p:txBody>
      </p:sp>
    </p:spTree>
    <p:extLst>
      <p:ext uri="{BB962C8B-B14F-4D97-AF65-F5344CB8AC3E}">
        <p14:creationId xmlns:p14="http://schemas.microsoft.com/office/powerpoint/2010/main" val="394421698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asellaDiTesto 18"/>
          <p:cNvSpPr txBox="1"/>
          <p:nvPr/>
        </p:nvSpPr>
        <p:spPr>
          <a:xfrm>
            <a:off x="683568" y="1696741"/>
            <a:ext cx="8460432" cy="2308324"/>
          </a:xfrm>
          <a:prstGeom prst="rect">
            <a:avLst/>
          </a:prstGeom>
          <a:noFill/>
        </p:spPr>
        <p:txBody>
          <a:bodyPr wrap="square">
            <a:spAutoFit/>
            <a:scene3d>
              <a:camera prst="orthographicFront"/>
              <a:lightRig rig="brightRoom" dir="t"/>
            </a:scene3d>
            <a:sp3d extrusionH="57150" contourW="6350" prstMaterial="plastic">
              <a:bevelT w="20320" h="20320" prst="cross"/>
              <a:contourClr>
                <a:schemeClr val="accent1">
                  <a:tint val="100000"/>
                  <a:shade val="100000"/>
                  <a:hueMod val="100000"/>
                  <a:satMod val="100000"/>
                </a:schemeClr>
              </a:contourClr>
            </a:sp3d>
          </a:bodyPr>
          <a:lstStyle/>
          <a:p>
            <a:pPr algn="ctr">
              <a:defRPr/>
            </a:pPr>
            <a:r>
              <a:rPr lang="it-IT" sz="7200" b="1" cap="all" dirty="0" err="1">
                <a:ln/>
                <a:solidFill>
                  <a:srgbClr val="00B050"/>
                </a:solidFill>
                <a:effectLst>
                  <a:outerShdw blurRad="38100" dist="38100" dir="2700000" algn="tl">
                    <a:srgbClr val="000000">
                      <a:alpha val="43137"/>
                    </a:srgbClr>
                  </a:outerShdw>
                </a:effectLst>
                <a:latin typeface="Arial" pitchFamily="34" charset="0"/>
                <a:ea typeface="+mn-ea"/>
                <a:cs typeface="Arial" pitchFamily="34" charset="0"/>
              </a:rPr>
              <a:t>Muchas</a:t>
            </a:r>
            <a:r>
              <a:rPr lang="it-IT" sz="7200" b="1" cap="all" dirty="0">
                <a:ln/>
                <a:solidFill>
                  <a:srgbClr val="00B050"/>
                </a:solidFill>
                <a:effectLst>
                  <a:outerShdw blurRad="38100" dist="38100" dir="2700000" algn="tl">
                    <a:srgbClr val="000000">
                      <a:alpha val="43137"/>
                    </a:srgbClr>
                  </a:outerShdw>
                </a:effectLst>
                <a:latin typeface="Arial" pitchFamily="34" charset="0"/>
                <a:ea typeface="+mn-ea"/>
                <a:cs typeface="Arial" pitchFamily="34" charset="0"/>
              </a:rPr>
              <a:t> </a:t>
            </a:r>
            <a:r>
              <a:rPr lang="it-IT" sz="7200" b="1" cap="all" dirty="0" err="1">
                <a:ln/>
                <a:solidFill>
                  <a:srgbClr val="00B050"/>
                </a:solidFill>
                <a:effectLst>
                  <a:outerShdw blurRad="38100" dist="38100" dir="2700000" algn="tl">
                    <a:srgbClr val="000000">
                      <a:alpha val="43137"/>
                    </a:srgbClr>
                  </a:outerShdw>
                </a:effectLst>
                <a:latin typeface="Arial" pitchFamily="34" charset="0"/>
                <a:ea typeface="+mn-ea"/>
                <a:cs typeface="Arial" pitchFamily="34" charset="0"/>
              </a:rPr>
              <a:t>gracias</a:t>
            </a:r>
            <a:r>
              <a:rPr lang="it-IT" sz="7200" b="1" cap="all" dirty="0">
                <a:ln/>
                <a:solidFill>
                  <a:srgbClr val="00B050"/>
                </a:solidFill>
                <a:effectLst>
                  <a:outerShdw blurRad="38100" dist="38100" dir="2700000" algn="tl">
                    <a:srgbClr val="000000">
                      <a:alpha val="43137"/>
                    </a:srgbClr>
                  </a:outerShdw>
                </a:effectLst>
                <a:latin typeface="Arial" pitchFamily="34" charset="0"/>
                <a:ea typeface="+mn-ea"/>
                <a:cs typeface="Arial" pitchFamily="34" charset="0"/>
              </a:rPr>
              <a:t>  </a:t>
            </a:r>
          </a:p>
        </p:txBody>
      </p:sp>
    </p:spTree>
    <p:extLst>
      <p:ext uri="{BB962C8B-B14F-4D97-AF65-F5344CB8AC3E}">
        <p14:creationId xmlns:p14="http://schemas.microsoft.com/office/powerpoint/2010/main" val="2172345069"/>
      </p:ext>
    </p:extLst>
  </p:cSld>
  <p:clrMapOvr>
    <a:masterClrMapping/>
  </p:clrMapOvr>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0" y="1008889"/>
            <a:ext cx="9144000" cy="200634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1350"/>
          </a:p>
        </p:txBody>
      </p:sp>
      <p:pic>
        <p:nvPicPr>
          <p:cNvPr id="46" name="Picture 45"/>
          <p:cNvPicPr>
            <a:picLocks noChangeAspect="1"/>
          </p:cNvPicPr>
          <p:nvPr/>
        </p:nvPicPr>
        <p:blipFill>
          <a:blip r:embed="rId3" cstate="print">
            <a:duotone>
              <a:schemeClr val="accent5">
                <a:shade val="45000"/>
                <a:satMod val="135000"/>
              </a:schemeClr>
              <a:prstClr val="white"/>
            </a:duotone>
            <a:extLst>
              <a:ext uri="{28A0092B-C50C-407E-A947-70E740481C1C}">
                <a14:useLocalDpi xmlns:a14="http://schemas.microsoft.com/office/drawing/2010/main" val="0"/>
              </a:ext>
            </a:extLst>
          </a:blip>
          <a:stretch>
            <a:fillRect/>
          </a:stretch>
        </p:blipFill>
        <p:spPr>
          <a:xfrm>
            <a:off x="1143000" y="127012"/>
            <a:ext cx="5538266" cy="5919628"/>
          </a:xfrm>
          <a:prstGeom prst="rect">
            <a:avLst/>
          </a:prstGeom>
        </p:spPr>
      </p:pic>
      <p:sp>
        <p:nvSpPr>
          <p:cNvPr id="25" name="Text Box 3075"/>
          <p:cNvSpPr txBox="1">
            <a:spLocks noChangeArrowheads="1"/>
          </p:cNvSpPr>
          <p:nvPr/>
        </p:nvSpPr>
        <p:spPr bwMode="auto">
          <a:xfrm>
            <a:off x="6709090" y="933118"/>
            <a:ext cx="1242138" cy="5043347"/>
          </a:xfrm>
          <a:prstGeom prst="rect">
            <a:avLst/>
          </a:prstGeom>
          <a:gradFill>
            <a:gsLst>
              <a:gs pos="100000">
                <a:schemeClr val="bg1">
                  <a:alpha val="40000"/>
                </a:schemeClr>
              </a:gs>
              <a:gs pos="100000">
                <a:schemeClr val="accent1">
                  <a:tint val="50000"/>
                  <a:shade val="100000"/>
                  <a:satMod val="350000"/>
                </a:schemeClr>
              </a:gs>
            </a:gsLst>
            <a:lin ang="16200000" scaled="0"/>
          </a:gradFill>
          <a:ln w="12700">
            <a:noFill/>
            <a:miter lim="800000"/>
            <a:headEnd type="none" w="sm" len="sm"/>
            <a:tailEnd type="none" w="sm" len="sm"/>
          </a:ln>
        </p:spPr>
        <p:txBody>
          <a:bodyPr wrap="square" lIns="28406" tIns="28406" rIns="28406" bIns="28406">
            <a:spAutoFit/>
          </a:bodyPr>
          <a:lstStyle/>
          <a:p>
            <a:pPr>
              <a:lnSpc>
                <a:spcPct val="80000"/>
              </a:lnSpc>
              <a:spcBef>
                <a:spcPct val="40000"/>
              </a:spcBef>
              <a:spcAft>
                <a:spcPct val="40000"/>
              </a:spcAft>
            </a:pPr>
            <a:r>
              <a:rPr lang="fr-BE" sz="1125" b="1" dirty="0" err="1">
                <a:solidFill>
                  <a:srgbClr val="002060"/>
                </a:solidFill>
                <a:latin typeface="Euphemia" pitchFamily="34" charset="0"/>
              </a:rPr>
              <a:t>Albania</a:t>
            </a:r>
            <a:endParaRPr lang="fr-BE" sz="1125" b="1" dirty="0">
              <a:solidFill>
                <a:srgbClr val="002060"/>
              </a:solidFill>
              <a:latin typeface="Euphemia" pitchFamily="34" charset="0"/>
            </a:endParaRPr>
          </a:p>
          <a:p>
            <a:pPr>
              <a:lnSpc>
                <a:spcPct val="80000"/>
              </a:lnSpc>
              <a:spcBef>
                <a:spcPct val="40000"/>
              </a:spcBef>
              <a:spcAft>
                <a:spcPct val="40000"/>
              </a:spcAft>
            </a:pPr>
            <a:r>
              <a:rPr lang="en-GB" sz="1125" b="1" dirty="0">
                <a:solidFill>
                  <a:srgbClr val="002060"/>
                </a:solidFill>
                <a:latin typeface="Euphemia" pitchFamily="34" charset="0"/>
              </a:rPr>
              <a:t>Austria</a:t>
            </a:r>
          </a:p>
          <a:p>
            <a:pPr>
              <a:lnSpc>
                <a:spcPct val="80000"/>
              </a:lnSpc>
              <a:spcBef>
                <a:spcPct val="40000"/>
              </a:spcBef>
              <a:spcAft>
                <a:spcPct val="40000"/>
              </a:spcAft>
            </a:pPr>
            <a:r>
              <a:rPr lang="en-GB" sz="1125" b="1" dirty="0">
                <a:solidFill>
                  <a:srgbClr val="002060"/>
                </a:solidFill>
                <a:latin typeface="Euphemia" pitchFamily="34" charset="0"/>
              </a:rPr>
              <a:t>Belgium</a:t>
            </a:r>
          </a:p>
          <a:p>
            <a:pPr>
              <a:lnSpc>
                <a:spcPct val="80000"/>
              </a:lnSpc>
              <a:spcBef>
                <a:spcPct val="40000"/>
              </a:spcBef>
              <a:spcAft>
                <a:spcPct val="40000"/>
              </a:spcAft>
            </a:pPr>
            <a:r>
              <a:rPr lang="en-GB" sz="1125" b="1" dirty="0">
                <a:solidFill>
                  <a:srgbClr val="002060"/>
                </a:solidFill>
                <a:latin typeface="Euphemia" pitchFamily="34" charset="0"/>
              </a:rPr>
              <a:t>Bosnia &amp; Herzegovina</a:t>
            </a:r>
          </a:p>
          <a:p>
            <a:pPr>
              <a:lnSpc>
                <a:spcPct val="80000"/>
              </a:lnSpc>
              <a:spcBef>
                <a:spcPct val="40000"/>
              </a:spcBef>
              <a:spcAft>
                <a:spcPct val="40000"/>
              </a:spcAft>
            </a:pPr>
            <a:r>
              <a:rPr lang="en-GB" sz="1125" b="1" dirty="0">
                <a:solidFill>
                  <a:srgbClr val="002060"/>
                </a:solidFill>
                <a:latin typeface="Euphemia" pitchFamily="34" charset="0"/>
              </a:rPr>
              <a:t>Croatia</a:t>
            </a:r>
          </a:p>
          <a:p>
            <a:pPr>
              <a:lnSpc>
                <a:spcPct val="80000"/>
              </a:lnSpc>
              <a:spcBef>
                <a:spcPct val="40000"/>
              </a:spcBef>
              <a:spcAft>
                <a:spcPct val="40000"/>
              </a:spcAft>
            </a:pPr>
            <a:r>
              <a:rPr lang="en-GB" sz="1125" b="1" dirty="0">
                <a:solidFill>
                  <a:srgbClr val="002060"/>
                </a:solidFill>
                <a:latin typeface="Euphemia" pitchFamily="34" charset="0"/>
              </a:rPr>
              <a:t>Cyprus</a:t>
            </a:r>
          </a:p>
          <a:p>
            <a:pPr>
              <a:lnSpc>
                <a:spcPct val="80000"/>
              </a:lnSpc>
              <a:spcBef>
                <a:spcPct val="40000"/>
              </a:spcBef>
              <a:spcAft>
                <a:spcPct val="40000"/>
              </a:spcAft>
            </a:pPr>
            <a:r>
              <a:rPr lang="en-GB" sz="1125" b="1" dirty="0">
                <a:solidFill>
                  <a:srgbClr val="002060"/>
                </a:solidFill>
                <a:latin typeface="Euphemia" pitchFamily="34" charset="0"/>
              </a:rPr>
              <a:t>Czech Rep</a:t>
            </a:r>
            <a:r>
              <a:rPr lang="fr-BE" sz="1125" b="1" dirty="0" err="1">
                <a:solidFill>
                  <a:srgbClr val="002060"/>
                </a:solidFill>
                <a:latin typeface="Euphemia" pitchFamily="34" charset="0"/>
              </a:rPr>
              <a:t>ublic</a:t>
            </a:r>
            <a:endParaRPr lang="en-GB" sz="1125" b="1" dirty="0">
              <a:solidFill>
                <a:srgbClr val="002060"/>
              </a:solidFill>
              <a:latin typeface="Euphemia" pitchFamily="34" charset="0"/>
            </a:endParaRPr>
          </a:p>
          <a:p>
            <a:pPr>
              <a:lnSpc>
                <a:spcPct val="80000"/>
              </a:lnSpc>
              <a:spcBef>
                <a:spcPct val="40000"/>
              </a:spcBef>
              <a:spcAft>
                <a:spcPct val="40000"/>
              </a:spcAft>
            </a:pPr>
            <a:r>
              <a:rPr lang="en-GB" sz="1125" b="1" dirty="0">
                <a:solidFill>
                  <a:srgbClr val="002060"/>
                </a:solidFill>
                <a:latin typeface="Euphemia" pitchFamily="34" charset="0"/>
              </a:rPr>
              <a:t>Denmark</a:t>
            </a:r>
            <a:endParaRPr lang="fr-BE" sz="1125" b="1" dirty="0">
              <a:solidFill>
                <a:srgbClr val="002060"/>
              </a:solidFill>
              <a:latin typeface="Euphemia" pitchFamily="34" charset="0"/>
            </a:endParaRPr>
          </a:p>
          <a:p>
            <a:pPr>
              <a:lnSpc>
                <a:spcPct val="80000"/>
              </a:lnSpc>
              <a:spcBef>
                <a:spcPct val="40000"/>
              </a:spcBef>
              <a:spcAft>
                <a:spcPct val="40000"/>
              </a:spcAft>
            </a:pPr>
            <a:r>
              <a:rPr lang="fr-BE" sz="1125" b="1" dirty="0">
                <a:solidFill>
                  <a:srgbClr val="002060"/>
                </a:solidFill>
                <a:latin typeface="Euphemia" pitchFamily="34" charset="0"/>
              </a:rPr>
              <a:t>Estonia</a:t>
            </a:r>
            <a:endParaRPr lang="en-GB" sz="1125" b="1" dirty="0">
              <a:solidFill>
                <a:srgbClr val="002060"/>
              </a:solidFill>
              <a:latin typeface="Euphemia" pitchFamily="34" charset="0"/>
            </a:endParaRPr>
          </a:p>
          <a:p>
            <a:pPr>
              <a:lnSpc>
                <a:spcPct val="80000"/>
              </a:lnSpc>
              <a:spcBef>
                <a:spcPct val="40000"/>
              </a:spcBef>
              <a:spcAft>
                <a:spcPct val="40000"/>
              </a:spcAft>
            </a:pPr>
            <a:r>
              <a:rPr lang="en-GB" sz="1125" b="1" dirty="0">
                <a:solidFill>
                  <a:srgbClr val="002060"/>
                </a:solidFill>
                <a:latin typeface="Euphemia" pitchFamily="34" charset="0"/>
              </a:rPr>
              <a:t>Finland </a:t>
            </a:r>
          </a:p>
          <a:p>
            <a:pPr>
              <a:lnSpc>
                <a:spcPct val="80000"/>
              </a:lnSpc>
              <a:spcBef>
                <a:spcPct val="40000"/>
              </a:spcBef>
              <a:spcAft>
                <a:spcPct val="40000"/>
              </a:spcAft>
            </a:pPr>
            <a:r>
              <a:rPr lang="en-GB" sz="1125" b="1" dirty="0">
                <a:solidFill>
                  <a:srgbClr val="002060"/>
                </a:solidFill>
                <a:latin typeface="Euphemia" pitchFamily="34" charset="0"/>
              </a:rPr>
              <a:t>France</a:t>
            </a:r>
          </a:p>
          <a:p>
            <a:pPr>
              <a:lnSpc>
                <a:spcPct val="80000"/>
              </a:lnSpc>
              <a:spcBef>
                <a:spcPct val="40000"/>
              </a:spcBef>
              <a:spcAft>
                <a:spcPct val="40000"/>
              </a:spcAft>
            </a:pPr>
            <a:r>
              <a:rPr lang="en-GB" sz="1125" b="1" dirty="0">
                <a:solidFill>
                  <a:srgbClr val="002060"/>
                </a:solidFill>
                <a:latin typeface="Euphemia" pitchFamily="34" charset="0"/>
              </a:rPr>
              <a:t>FYROM</a:t>
            </a:r>
          </a:p>
          <a:p>
            <a:pPr>
              <a:lnSpc>
                <a:spcPct val="80000"/>
              </a:lnSpc>
              <a:spcBef>
                <a:spcPct val="40000"/>
              </a:spcBef>
              <a:spcAft>
                <a:spcPct val="40000"/>
              </a:spcAft>
            </a:pPr>
            <a:r>
              <a:rPr lang="en-GB" sz="1125" b="1" dirty="0">
                <a:solidFill>
                  <a:srgbClr val="002060"/>
                </a:solidFill>
                <a:latin typeface="Euphemia" pitchFamily="34" charset="0"/>
              </a:rPr>
              <a:t>Germany </a:t>
            </a:r>
          </a:p>
          <a:p>
            <a:pPr>
              <a:lnSpc>
                <a:spcPct val="80000"/>
              </a:lnSpc>
              <a:spcBef>
                <a:spcPct val="40000"/>
              </a:spcBef>
              <a:spcAft>
                <a:spcPct val="40000"/>
              </a:spcAft>
            </a:pPr>
            <a:r>
              <a:rPr lang="en-GB" sz="1125" b="1" dirty="0">
                <a:solidFill>
                  <a:srgbClr val="002060"/>
                </a:solidFill>
                <a:latin typeface="Euphemia" pitchFamily="34" charset="0"/>
              </a:rPr>
              <a:t>Greece </a:t>
            </a:r>
          </a:p>
          <a:p>
            <a:pPr>
              <a:lnSpc>
                <a:spcPct val="80000"/>
              </a:lnSpc>
              <a:spcBef>
                <a:spcPct val="40000"/>
              </a:spcBef>
              <a:spcAft>
                <a:spcPct val="40000"/>
              </a:spcAft>
            </a:pPr>
            <a:r>
              <a:rPr lang="en-GB" sz="1125" b="1" dirty="0">
                <a:solidFill>
                  <a:srgbClr val="002060"/>
                </a:solidFill>
                <a:latin typeface="Euphemia" pitchFamily="34" charset="0"/>
              </a:rPr>
              <a:t>Hungary</a:t>
            </a:r>
          </a:p>
          <a:p>
            <a:pPr>
              <a:lnSpc>
                <a:spcPct val="80000"/>
              </a:lnSpc>
              <a:spcBef>
                <a:spcPct val="40000"/>
              </a:spcBef>
              <a:spcAft>
                <a:spcPct val="40000"/>
              </a:spcAft>
            </a:pPr>
            <a:r>
              <a:rPr lang="fr-BE" sz="1125" b="1" dirty="0">
                <a:solidFill>
                  <a:srgbClr val="002060"/>
                </a:solidFill>
                <a:latin typeface="Euphemia" pitchFamily="34" charset="0"/>
              </a:rPr>
              <a:t>Ireland</a:t>
            </a:r>
          </a:p>
          <a:p>
            <a:pPr>
              <a:lnSpc>
                <a:spcPct val="80000"/>
              </a:lnSpc>
              <a:spcBef>
                <a:spcPct val="40000"/>
              </a:spcBef>
              <a:spcAft>
                <a:spcPct val="40000"/>
              </a:spcAft>
            </a:pPr>
            <a:r>
              <a:rPr lang="fr-BE" sz="1125" b="1" dirty="0" err="1">
                <a:solidFill>
                  <a:srgbClr val="002060"/>
                </a:solidFill>
                <a:latin typeface="Euphemia" pitchFamily="34" charset="0"/>
              </a:rPr>
              <a:t>Italy</a:t>
            </a:r>
            <a:endParaRPr lang="fr-BE" sz="1125" b="1" dirty="0">
              <a:solidFill>
                <a:srgbClr val="002060"/>
              </a:solidFill>
              <a:latin typeface="Euphemia" pitchFamily="34" charset="0"/>
            </a:endParaRPr>
          </a:p>
          <a:p>
            <a:pPr>
              <a:lnSpc>
                <a:spcPct val="80000"/>
              </a:lnSpc>
              <a:spcBef>
                <a:spcPct val="40000"/>
              </a:spcBef>
              <a:spcAft>
                <a:spcPct val="40000"/>
              </a:spcAft>
            </a:pPr>
            <a:r>
              <a:rPr lang="fr-BE" sz="1125" b="1" dirty="0">
                <a:solidFill>
                  <a:srgbClr val="002060"/>
                </a:solidFill>
                <a:latin typeface="Euphemia" pitchFamily="34" charset="0"/>
              </a:rPr>
              <a:t>Kosovo</a:t>
            </a:r>
          </a:p>
        </p:txBody>
      </p:sp>
      <p:sp>
        <p:nvSpPr>
          <p:cNvPr id="26" name="Text Box 3077"/>
          <p:cNvSpPr txBox="1">
            <a:spLocks noChangeArrowheads="1"/>
          </p:cNvSpPr>
          <p:nvPr/>
        </p:nvSpPr>
        <p:spPr bwMode="auto">
          <a:xfrm>
            <a:off x="7788001" y="933118"/>
            <a:ext cx="1189341" cy="5043347"/>
          </a:xfrm>
          <a:prstGeom prst="rect">
            <a:avLst/>
          </a:prstGeom>
          <a:noFill/>
          <a:ln w="12700">
            <a:noFill/>
            <a:miter lim="800000"/>
            <a:headEnd type="none" w="sm" len="sm"/>
            <a:tailEnd type="none" w="sm" len="sm"/>
          </a:ln>
        </p:spPr>
        <p:txBody>
          <a:bodyPr wrap="square" lIns="28406" tIns="28406" rIns="28406" bIns="28406">
            <a:spAutoFit/>
          </a:bodyPr>
          <a:lstStyle/>
          <a:p>
            <a:pPr>
              <a:lnSpc>
                <a:spcPct val="80000"/>
              </a:lnSpc>
              <a:spcBef>
                <a:spcPct val="40000"/>
              </a:spcBef>
              <a:spcAft>
                <a:spcPct val="40000"/>
              </a:spcAft>
            </a:pPr>
            <a:r>
              <a:rPr lang="fr-BE" sz="1125" b="1" dirty="0" err="1">
                <a:solidFill>
                  <a:srgbClr val="002060"/>
                </a:solidFill>
                <a:latin typeface="Euphemia" pitchFamily="34" charset="0"/>
              </a:rPr>
              <a:t>Latvia</a:t>
            </a:r>
            <a:endParaRPr lang="fr-BE" sz="1125" b="1" dirty="0">
              <a:solidFill>
                <a:srgbClr val="002060"/>
              </a:solidFill>
              <a:latin typeface="Euphemia" pitchFamily="34" charset="0"/>
            </a:endParaRPr>
          </a:p>
          <a:p>
            <a:pPr>
              <a:lnSpc>
                <a:spcPct val="80000"/>
              </a:lnSpc>
              <a:spcBef>
                <a:spcPct val="40000"/>
              </a:spcBef>
              <a:spcAft>
                <a:spcPct val="40000"/>
              </a:spcAft>
            </a:pPr>
            <a:r>
              <a:rPr lang="fr-BE" sz="1125" b="1" dirty="0" err="1">
                <a:solidFill>
                  <a:schemeClr val="accent1">
                    <a:lumMod val="75000"/>
                  </a:schemeClr>
                </a:solidFill>
                <a:latin typeface="Euphemia" pitchFamily="34" charset="0"/>
              </a:rPr>
              <a:t>Lithuania</a:t>
            </a:r>
            <a:endParaRPr lang="fr-BE" sz="1125" b="1" dirty="0">
              <a:solidFill>
                <a:schemeClr val="accent1">
                  <a:lumMod val="75000"/>
                </a:schemeClr>
              </a:solidFill>
              <a:latin typeface="Euphemia" pitchFamily="34" charset="0"/>
            </a:endParaRPr>
          </a:p>
          <a:p>
            <a:pPr>
              <a:lnSpc>
                <a:spcPct val="80000"/>
              </a:lnSpc>
              <a:spcBef>
                <a:spcPct val="40000"/>
              </a:spcBef>
              <a:spcAft>
                <a:spcPct val="40000"/>
              </a:spcAft>
            </a:pPr>
            <a:r>
              <a:rPr lang="en-GB" sz="1125" b="1" dirty="0">
                <a:solidFill>
                  <a:schemeClr val="accent1">
                    <a:lumMod val="75000"/>
                  </a:schemeClr>
                </a:solidFill>
                <a:latin typeface="Euphemia" pitchFamily="34" charset="0"/>
              </a:rPr>
              <a:t>Luxembourg </a:t>
            </a:r>
          </a:p>
          <a:p>
            <a:pPr>
              <a:lnSpc>
                <a:spcPct val="80000"/>
              </a:lnSpc>
              <a:spcBef>
                <a:spcPct val="40000"/>
              </a:spcBef>
              <a:spcAft>
                <a:spcPct val="40000"/>
              </a:spcAft>
            </a:pPr>
            <a:r>
              <a:rPr lang="en-GB" sz="1125" b="1" dirty="0">
                <a:solidFill>
                  <a:schemeClr val="accent1">
                    <a:lumMod val="75000"/>
                  </a:schemeClr>
                </a:solidFill>
                <a:latin typeface="Euphemia" pitchFamily="34" charset="0"/>
              </a:rPr>
              <a:t>The Netherlands</a:t>
            </a:r>
          </a:p>
          <a:p>
            <a:pPr>
              <a:lnSpc>
                <a:spcPct val="80000"/>
              </a:lnSpc>
              <a:spcBef>
                <a:spcPct val="40000"/>
              </a:spcBef>
              <a:spcAft>
                <a:spcPct val="40000"/>
              </a:spcAft>
            </a:pPr>
            <a:r>
              <a:rPr lang="en-GB" sz="1125" b="1" dirty="0">
                <a:solidFill>
                  <a:schemeClr val="accent1">
                    <a:lumMod val="75000"/>
                  </a:schemeClr>
                </a:solidFill>
                <a:latin typeface="Euphemia" pitchFamily="34" charset="0"/>
              </a:rPr>
              <a:t>Malta</a:t>
            </a:r>
          </a:p>
          <a:p>
            <a:pPr>
              <a:lnSpc>
                <a:spcPct val="80000"/>
              </a:lnSpc>
              <a:spcBef>
                <a:spcPct val="40000"/>
              </a:spcBef>
              <a:spcAft>
                <a:spcPct val="40000"/>
              </a:spcAft>
            </a:pPr>
            <a:r>
              <a:rPr lang="en-GB" sz="1125" b="1" dirty="0">
                <a:solidFill>
                  <a:schemeClr val="accent1">
                    <a:lumMod val="75000"/>
                  </a:schemeClr>
                </a:solidFill>
                <a:latin typeface="Euphemia" pitchFamily="34" charset="0"/>
              </a:rPr>
              <a:t>Norway </a:t>
            </a:r>
          </a:p>
          <a:p>
            <a:pPr>
              <a:lnSpc>
                <a:spcPct val="80000"/>
              </a:lnSpc>
              <a:spcBef>
                <a:spcPct val="40000"/>
              </a:spcBef>
              <a:spcAft>
                <a:spcPct val="40000"/>
              </a:spcAft>
            </a:pPr>
            <a:r>
              <a:rPr lang="en-GB" sz="1125" b="1" dirty="0">
                <a:solidFill>
                  <a:schemeClr val="accent1">
                    <a:lumMod val="75000"/>
                  </a:schemeClr>
                </a:solidFill>
                <a:latin typeface="Euphemia" pitchFamily="34" charset="0"/>
              </a:rPr>
              <a:t>Poland</a:t>
            </a:r>
          </a:p>
          <a:p>
            <a:pPr>
              <a:lnSpc>
                <a:spcPct val="80000"/>
              </a:lnSpc>
              <a:spcBef>
                <a:spcPct val="40000"/>
              </a:spcBef>
              <a:spcAft>
                <a:spcPct val="40000"/>
              </a:spcAft>
            </a:pPr>
            <a:r>
              <a:rPr lang="en-GB" sz="1125" b="1" dirty="0">
                <a:solidFill>
                  <a:schemeClr val="accent1">
                    <a:lumMod val="75000"/>
                  </a:schemeClr>
                </a:solidFill>
                <a:latin typeface="Euphemia" pitchFamily="34" charset="0"/>
              </a:rPr>
              <a:t>Portugal </a:t>
            </a:r>
          </a:p>
          <a:p>
            <a:pPr>
              <a:lnSpc>
                <a:spcPct val="80000"/>
              </a:lnSpc>
              <a:spcBef>
                <a:spcPct val="40000"/>
              </a:spcBef>
              <a:spcAft>
                <a:spcPct val="40000"/>
              </a:spcAft>
            </a:pPr>
            <a:r>
              <a:rPr lang="fr-FR" sz="1125" b="1" dirty="0">
                <a:solidFill>
                  <a:schemeClr val="accent1">
                    <a:lumMod val="75000"/>
                  </a:schemeClr>
                </a:solidFill>
                <a:latin typeface="Euphemia" pitchFamily="34" charset="0"/>
              </a:rPr>
              <a:t>Romania</a:t>
            </a:r>
          </a:p>
          <a:p>
            <a:pPr>
              <a:lnSpc>
                <a:spcPct val="80000"/>
              </a:lnSpc>
              <a:spcBef>
                <a:spcPct val="40000"/>
              </a:spcBef>
              <a:spcAft>
                <a:spcPct val="40000"/>
              </a:spcAft>
            </a:pPr>
            <a:r>
              <a:rPr lang="en-GB" sz="1125" b="1" dirty="0">
                <a:solidFill>
                  <a:schemeClr val="accent1">
                    <a:lumMod val="75000"/>
                  </a:schemeClr>
                </a:solidFill>
                <a:latin typeface="Euphemia" pitchFamily="34" charset="0"/>
              </a:rPr>
              <a:t>Russia</a:t>
            </a:r>
            <a:r>
              <a:rPr lang="fr-BE" sz="1125" b="1" dirty="0">
                <a:solidFill>
                  <a:schemeClr val="accent1">
                    <a:lumMod val="75000"/>
                  </a:schemeClr>
                </a:solidFill>
                <a:latin typeface="Euphemia" pitchFamily="34" charset="0"/>
              </a:rPr>
              <a:t>n </a:t>
            </a:r>
            <a:r>
              <a:rPr lang="fr-BE" sz="1125" b="1" dirty="0" err="1">
                <a:solidFill>
                  <a:schemeClr val="accent1">
                    <a:lumMod val="75000"/>
                  </a:schemeClr>
                </a:solidFill>
                <a:latin typeface="Euphemia" pitchFamily="34" charset="0"/>
              </a:rPr>
              <a:t>Federation</a:t>
            </a:r>
            <a:endParaRPr lang="fr-BE" sz="1125" b="1" dirty="0">
              <a:solidFill>
                <a:schemeClr val="accent1">
                  <a:lumMod val="75000"/>
                </a:schemeClr>
              </a:solidFill>
              <a:latin typeface="Euphemia" pitchFamily="34" charset="0"/>
            </a:endParaRPr>
          </a:p>
          <a:p>
            <a:pPr>
              <a:lnSpc>
                <a:spcPct val="80000"/>
              </a:lnSpc>
              <a:spcBef>
                <a:spcPct val="40000"/>
              </a:spcBef>
              <a:spcAft>
                <a:spcPct val="40000"/>
              </a:spcAft>
            </a:pPr>
            <a:r>
              <a:rPr lang="fr-BE" sz="1125" b="1" dirty="0" err="1">
                <a:solidFill>
                  <a:srgbClr val="002060"/>
                </a:solidFill>
                <a:latin typeface="Euphemia" pitchFamily="34" charset="0"/>
              </a:rPr>
              <a:t>Serbia</a:t>
            </a:r>
            <a:endParaRPr lang="fr-BE" sz="1125" b="1" dirty="0">
              <a:solidFill>
                <a:srgbClr val="002060"/>
              </a:solidFill>
              <a:latin typeface="Euphemia" pitchFamily="34" charset="0"/>
            </a:endParaRPr>
          </a:p>
          <a:p>
            <a:pPr>
              <a:lnSpc>
                <a:spcPct val="80000"/>
              </a:lnSpc>
              <a:spcBef>
                <a:spcPct val="40000"/>
              </a:spcBef>
              <a:spcAft>
                <a:spcPct val="40000"/>
              </a:spcAft>
            </a:pPr>
            <a:r>
              <a:rPr lang="fr-BE" sz="1125" b="1" dirty="0" err="1">
                <a:solidFill>
                  <a:schemeClr val="accent1">
                    <a:lumMod val="75000"/>
                  </a:schemeClr>
                </a:solidFill>
                <a:latin typeface="Euphemia" pitchFamily="34" charset="0"/>
              </a:rPr>
              <a:t>Slovakia</a:t>
            </a:r>
            <a:r>
              <a:rPr lang="fr-BE" sz="1125" b="1" dirty="0">
                <a:solidFill>
                  <a:schemeClr val="accent1">
                    <a:lumMod val="75000"/>
                  </a:schemeClr>
                </a:solidFill>
                <a:latin typeface="Euphemia" pitchFamily="34" charset="0"/>
              </a:rPr>
              <a:t> </a:t>
            </a:r>
          </a:p>
          <a:p>
            <a:pPr>
              <a:lnSpc>
                <a:spcPct val="80000"/>
              </a:lnSpc>
              <a:spcBef>
                <a:spcPct val="40000"/>
              </a:spcBef>
              <a:spcAft>
                <a:spcPct val="40000"/>
              </a:spcAft>
            </a:pPr>
            <a:r>
              <a:rPr lang="fr-BE" sz="1125" b="1" dirty="0" err="1">
                <a:solidFill>
                  <a:schemeClr val="accent1">
                    <a:lumMod val="75000"/>
                  </a:schemeClr>
                </a:solidFill>
                <a:latin typeface="Euphemia" pitchFamily="34" charset="0"/>
              </a:rPr>
              <a:t>Slovenia</a:t>
            </a:r>
            <a:endParaRPr lang="en-GB" sz="1125" b="1" dirty="0">
              <a:solidFill>
                <a:schemeClr val="accent1">
                  <a:lumMod val="75000"/>
                </a:schemeClr>
              </a:solidFill>
              <a:latin typeface="Euphemia" pitchFamily="34" charset="0"/>
            </a:endParaRPr>
          </a:p>
          <a:p>
            <a:pPr>
              <a:lnSpc>
                <a:spcPct val="80000"/>
              </a:lnSpc>
              <a:spcBef>
                <a:spcPct val="40000"/>
              </a:spcBef>
              <a:spcAft>
                <a:spcPct val="40000"/>
              </a:spcAft>
            </a:pPr>
            <a:r>
              <a:rPr lang="en-GB" sz="1125" b="1" dirty="0">
                <a:solidFill>
                  <a:schemeClr val="accent1">
                    <a:lumMod val="75000"/>
                  </a:schemeClr>
                </a:solidFill>
                <a:latin typeface="Euphemia" pitchFamily="34" charset="0"/>
              </a:rPr>
              <a:t>Spain </a:t>
            </a:r>
          </a:p>
          <a:p>
            <a:pPr>
              <a:lnSpc>
                <a:spcPct val="80000"/>
              </a:lnSpc>
              <a:spcBef>
                <a:spcPct val="40000"/>
              </a:spcBef>
              <a:spcAft>
                <a:spcPct val="40000"/>
              </a:spcAft>
            </a:pPr>
            <a:r>
              <a:rPr lang="en-GB" sz="1125" b="1" dirty="0">
                <a:solidFill>
                  <a:schemeClr val="accent1">
                    <a:lumMod val="75000"/>
                  </a:schemeClr>
                </a:solidFill>
                <a:latin typeface="Euphemia" pitchFamily="34" charset="0"/>
              </a:rPr>
              <a:t>Sweden </a:t>
            </a:r>
          </a:p>
          <a:p>
            <a:pPr>
              <a:lnSpc>
                <a:spcPct val="80000"/>
              </a:lnSpc>
              <a:spcBef>
                <a:spcPct val="40000"/>
              </a:spcBef>
              <a:spcAft>
                <a:spcPct val="40000"/>
              </a:spcAft>
            </a:pPr>
            <a:r>
              <a:rPr lang="en-GB" sz="1125" b="1" dirty="0">
                <a:solidFill>
                  <a:schemeClr val="accent1">
                    <a:lumMod val="75000"/>
                  </a:schemeClr>
                </a:solidFill>
                <a:latin typeface="Euphemia" pitchFamily="34" charset="0"/>
              </a:rPr>
              <a:t>Switzerland</a:t>
            </a:r>
          </a:p>
          <a:p>
            <a:pPr>
              <a:lnSpc>
                <a:spcPct val="80000"/>
              </a:lnSpc>
              <a:spcBef>
                <a:spcPct val="40000"/>
              </a:spcBef>
              <a:spcAft>
                <a:spcPct val="40000"/>
              </a:spcAft>
            </a:pPr>
            <a:r>
              <a:rPr lang="en-GB" sz="1125" b="1" dirty="0">
                <a:solidFill>
                  <a:schemeClr val="accent1">
                    <a:lumMod val="75000"/>
                  </a:schemeClr>
                </a:solidFill>
                <a:latin typeface="Euphemia" pitchFamily="34" charset="0"/>
              </a:rPr>
              <a:t>Ukraine</a:t>
            </a:r>
          </a:p>
          <a:p>
            <a:pPr>
              <a:lnSpc>
                <a:spcPct val="80000"/>
              </a:lnSpc>
              <a:spcBef>
                <a:spcPct val="40000"/>
              </a:spcBef>
              <a:spcAft>
                <a:spcPct val="40000"/>
              </a:spcAft>
            </a:pPr>
            <a:r>
              <a:rPr lang="en-GB" sz="1125" b="1" dirty="0">
                <a:solidFill>
                  <a:schemeClr val="accent1">
                    <a:lumMod val="75000"/>
                  </a:schemeClr>
                </a:solidFill>
                <a:latin typeface="Euphemia" pitchFamily="34" charset="0"/>
              </a:rPr>
              <a:t>United Kingdom </a:t>
            </a:r>
          </a:p>
        </p:txBody>
      </p:sp>
      <p:sp>
        <p:nvSpPr>
          <p:cNvPr id="36" name="TextBox 35"/>
          <p:cNvSpPr txBox="1"/>
          <p:nvPr/>
        </p:nvSpPr>
        <p:spPr>
          <a:xfrm>
            <a:off x="1008961" y="857251"/>
            <a:ext cx="5025735" cy="784830"/>
          </a:xfrm>
          <a:prstGeom prst="rect">
            <a:avLst/>
          </a:prstGeom>
          <a:noFill/>
        </p:spPr>
        <p:txBody>
          <a:bodyPr wrap="none" rtlCol="0">
            <a:spAutoFit/>
          </a:bodyPr>
          <a:lstStyle/>
          <a:p>
            <a:pPr algn="ctr"/>
            <a:r>
              <a:rPr lang="en-US" sz="4500" b="1" dirty="0">
                <a:solidFill>
                  <a:schemeClr val="accent1">
                    <a:lumMod val="75000"/>
                  </a:schemeClr>
                </a:solidFill>
                <a:effectLst>
                  <a:innerShdw blurRad="63500" dist="50800">
                    <a:prstClr val="black">
                      <a:alpha val="50000"/>
                    </a:prstClr>
                  </a:innerShdw>
                </a:effectLst>
                <a:latin typeface="Euphemia" pitchFamily="34" charset="0"/>
              </a:rPr>
              <a:t>EuroGeoSurveys </a:t>
            </a:r>
            <a:endParaRPr lang="fr-BE" sz="4500" b="1" dirty="0">
              <a:solidFill>
                <a:schemeClr val="accent1">
                  <a:lumMod val="75000"/>
                </a:schemeClr>
              </a:solidFill>
              <a:effectLst>
                <a:innerShdw blurRad="63500" dist="50800">
                  <a:prstClr val="black">
                    <a:alpha val="50000"/>
                  </a:prstClr>
                </a:innerShdw>
              </a:effectLst>
              <a:latin typeface="Euphemia" pitchFamily="34" charset="0"/>
            </a:endParaRPr>
          </a:p>
        </p:txBody>
      </p:sp>
      <p:sp>
        <p:nvSpPr>
          <p:cNvPr id="49" name="TextBox 48"/>
          <p:cNvSpPr txBox="1"/>
          <p:nvPr/>
        </p:nvSpPr>
        <p:spPr>
          <a:xfrm>
            <a:off x="1331641" y="2667253"/>
            <a:ext cx="4503156" cy="784830"/>
          </a:xfrm>
          <a:prstGeom prst="rect">
            <a:avLst/>
          </a:prstGeom>
          <a:gradFill>
            <a:gsLst>
              <a:gs pos="100000">
                <a:schemeClr val="bg1">
                  <a:alpha val="40000"/>
                </a:schemeClr>
              </a:gs>
              <a:gs pos="100000">
                <a:schemeClr val="accent1">
                  <a:tint val="50000"/>
                  <a:shade val="100000"/>
                  <a:satMod val="350000"/>
                </a:schemeClr>
              </a:gs>
            </a:gsLst>
            <a:lin ang="16200000" scaled="0"/>
          </a:gradFill>
        </p:spPr>
        <p:txBody>
          <a:bodyPr wrap="none" rtlCol="0">
            <a:spAutoFit/>
          </a:bodyPr>
          <a:lstStyle/>
          <a:p>
            <a:r>
              <a:rPr lang="en-US" sz="4500" b="1" dirty="0">
                <a:solidFill>
                  <a:srgbClr val="5A8B25"/>
                </a:solidFill>
                <a:effectLst>
                  <a:innerShdw blurRad="63500" dist="50800" dir="18900000">
                    <a:prstClr val="black">
                      <a:alpha val="50000"/>
                    </a:prstClr>
                  </a:innerShdw>
                </a:effectLst>
                <a:latin typeface="Euphemia" pitchFamily="34" charset="0"/>
              </a:rPr>
              <a:t>37</a:t>
            </a:r>
            <a:r>
              <a:rPr lang="en-US" sz="3000" b="1" dirty="0">
                <a:solidFill>
                  <a:srgbClr val="5A8B25"/>
                </a:solidFill>
                <a:effectLst>
                  <a:innerShdw blurRad="63500" dist="50800" dir="18900000">
                    <a:prstClr val="black">
                      <a:alpha val="50000"/>
                    </a:prstClr>
                  </a:innerShdw>
                </a:effectLst>
                <a:latin typeface="Euphemia" pitchFamily="34" charset="0"/>
              </a:rPr>
              <a:t> Geological Surveys</a:t>
            </a:r>
            <a:endParaRPr lang="fr-BE" sz="3000" b="1" dirty="0">
              <a:solidFill>
                <a:srgbClr val="5A8B25"/>
              </a:solidFill>
              <a:effectLst>
                <a:innerShdw blurRad="63500" dist="50800" dir="18900000">
                  <a:prstClr val="black">
                    <a:alpha val="50000"/>
                  </a:prstClr>
                </a:innerShdw>
              </a:effectLst>
              <a:latin typeface="Euphemia" pitchFamily="34" charset="0"/>
            </a:endParaRPr>
          </a:p>
        </p:txBody>
      </p:sp>
    </p:spTree>
    <p:extLst>
      <p:ext uri="{BB962C8B-B14F-4D97-AF65-F5344CB8AC3E}">
        <p14:creationId xmlns:p14="http://schemas.microsoft.com/office/powerpoint/2010/main" val="311101855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9512" y="273058"/>
            <a:ext cx="8686800" cy="778098"/>
          </a:xfrm>
        </p:spPr>
        <p:txBody>
          <a:bodyPr/>
          <a:lstStyle/>
          <a:p>
            <a:r>
              <a:rPr lang="fr-BE" dirty="0"/>
              <a:t>EGS Organisation </a:t>
            </a:r>
            <a:endParaRPr lang="en-GB" dirty="0"/>
          </a:p>
        </p:txBody>
      </p:sp>
      <p:sp>
        <p:nvSpPr>
          <p:cNvPr id="4" name="Rectangle: Rounded Corners 3"/>
          <p:cNvSpPr/>
          <p:nvPr/>
        </p:nvSpPr>
        <p:spPr>
          <a:xfrm>
            <a:off x="3407296" y="2722458"/>
            <a:ext cx="1872208" cy="1138589"/>
          </a:xfrm>
          <a:prstGeom prst="roundRect">
            <a:avLst/>
          </a:prstGeom>
          <a:solidFill>
            <a:schemeClr val="accent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BE" dirty="0"/>
              <a:t>SECRETARY GENERAL</a:t>
            </a:r>
            <a:endParaRPr lang="en-GB" dirty="0"/>
          </a:p>
        </p:txBody>
      </p:sp>
      <p:sp>
        <p:nvSpPr>
          <p:cNvPr id="5" name="Rectangle: Rounded Corners 4"/>
          <p:cNvSpPr/>
          <p:nvPr/>
        </p:nvSpPr>
        <p:spPr>
          <a:xfrm>
            <a:off x="1907704" y="1325070"/>
            <a:ext cx="2016224" cy="1217367"/>
          </a:xfrm>
          <a:prstGeom prst="roundRect">
            <a:avLst/>
          </a:prstGeom>
          <a:solidFill>
            <a:schemeClr val="accent1">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BE" dirty="0"/>
              <a:t>BOARD OF DIRECTORS</a:t>
            </a:r>
            <a:endParaRPr lang="en-GB" dirty="0"/>
          </a:p>
        </p:txBody>
      </p:sp>
      <p:sp>
        <p:nvSpPr>
          <p:cNvPr id="7" name="Rectangle: Rounded Corners 6"/>
          <p:cNvSpPr/>
          <p:nvPr/>
        </p:nvSpPr>
        <p:spPr>
          <a:xfrm>
            <a:off x="4737112" y="1344252"/>
            <a:ext cx="2088232" cy="1217367"/>
          </a:xfrm>
          <a:prstGeom prst="roundRect">
            <a:avLst/>
          </a:prstGeom>
          <a:solidFill>
            <a:schemeClr val="accent1">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BE" dirty="0"/>
              <a:t>EXECUTIVE COMMITTEE</a:t>
            </a:r>
            <a:endParaRPr lang="en-GB" dirty="0"/>
          </a:p>
        </p:txBody>
      </p:sp>
      <p:sp>
        <p:nvSpPr>
          <p:cNvPr id="8" name="Rectangle: Rounded Corners 7"/>
          <p:cNvSpPr/>
          <p:nvPr/>
        </p:nvSpPr>
        <p:spPr>
          <a:xfrm>
            <a:off x="1907704" y="4221088"/>
            <a:ext cx="2160240" cy="1296144"/>
          </a:xfrm>
          <a:prstGeom prst="roundRect">
            <a:avLst/>
          </a:prstGeom>
          <a:solidFill>
            <a:schemeClr val="accent1">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BE" dirty="0"/>
              <a:t>NATIONAL DELEGATES</a:t>
            </a:r>
            <a:endParaRPr lang="en-GB" dirty="0"/>
          </a:p>
        </p:txBody>
      </p:sp>
      <p:sp>
        <p:nvSpPr>
          <p:cNvPr id="9" name="Rectangle: Rounded Corners 8"/>
          <p:cNvSpPr/>
          <p:nvPr/>
        </p:nvSpPr>
        <p:spPr>
          <a:xfrm>
            <a:off x="4644008" y="4221088"/>
            <a:ext cx="2160240" cy="1251214"/>
          </a:xfrm>
          <a:prstGeom prst="roundRect">
            <a:avLst/>
          </a:prstGeom>
          <a:solidFill>
            <a:schemeClr val="accent1">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BE" dirty="0"/>
              <a:t>EXPERT GROUPS</a:t>
            </a:r>
            <a:endParaRPr lang="en-GB" dirty="0"/>
          </a:p>
        </p:txBody>
      </p:sp>
      <p:sp>
        <p:nvSpPr>
          <p:cNvPr id="11" name="Rectangle: Rounded Corners 10"/>
          <p:cNvSpPr/>
          <p:nvPr/>
        </p:nvSpPr>
        <p:spPr>
          <a:xfrm>
            <a:off x="3599892" y="3681027"/>
            <a:ext cx="1512168" cy="720081"/>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BE" dirty="0"/>
              <a:t>SECRETARIAT</a:t>
            </a:r>
            <a:endParaRPr lang="en-GB" dirty="0"/>
          </a:p>
        </p:txBody>
      </p:sp>
      <p:cxnSp>
        <p:nvCxnSpPr>
          <p:cNvPr id="13" name="Straight Arrow Connector 12"/>
          <p:cNvCxnSpPr/>
          <p:nvPr/>
        </p:nvCxnSpPr>
        <p:spPr>
          <a:xfrm>
            <a:off x="2987824" y="2561619"/>
            <a:ext cx="0" cy="1659469"/>
          </a:xfrm>
          <a:prstGeom prst="straightConnector1">
            <a:avLst/>
          </a:prstGeom>
          <a:ln>
            <a:headEnd type="triangle"/>
            <a:tailEnd type="triangle"/>
          </a:ln>
        </p:spPr>
        <p:style>
          <a:lnRef idx="1">
            <a:schemeClr val="accent1"/>
          </a:lnRef>
          <a:fillRef idx="0">
            <a:schemeClr val="accent1"/>
          </a:fillRef>
          <a:effectRef idx="0">
            <a:schemeClr val="accent1"/>
          </a:effectRef>
          <a:fontRef idx="minor">
            <a:schemeClr val="tx1"/>
          </a:fontRef>
        </p:style>
      </p:cxnSp>
      <p:sp>
        <p:nvSpPr>
          <p:cNvPr id="15" name="TextBox 14"/>
          <p:cNvSpPr txBox="1"/>
          <p:nvPr/>
        </p:nvSpPr>
        <p:spPr>
          <a:xfrm>
            <a:off x="6804248" y="2921660"/>
            <a:ext cx="2411760" cy="646331"/>
          </a:xfrm>
          <a:prstGeom prst="rect">
            <a:avLst/>
          </a:prstGeom>
          <a:noFill/>
        </p:spPr>
        <p:txBody>
          <a:bodyPr wrap="square" rtlCol="0">
            <a:spAutoFit/>
          </a:bodyPr>
          <a:lstStyle/>
          <a:p>
            <a:r>
              <a:rPr lang="fr-BE" dirty="0">
                <a:solidFill>
                  <a:schemeClr val="tx2"/>
                </a:solidFill>
              </a:rPr>
              <a:t>New SG:</a:t>
            </a:r>
          </a:p>
          <a:p>
            <a:r>
              <a:rPr lang="fr-BE" dirty="0">
                <a:solidFill>
                  <a:schemeClr val="tx2"/>
                </a:solidFill>
              </a:rPr>
              <a:t>Mr. Slavko Solar</a:t>
            </a:r>
            <a:endParaRPr lang="en-GB" dirty="0">
              <a:solidFill>
                <a:schemeClr val="tx2"/>
              </a:solidFill>
            </a:endParaRPr>
          </a:p>
        </p:txBody>
      </p:sp>
      <p:pic>
        <p:nvPicPr>
          <p:cNvPr id="16" name="Picture 1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343400" y="4216225"/>
            <a:ext cx="668703" cy="825560"/>
          </a:xfrm>
          <a:prstGeom prst="hexagon">
            <a:avLst/>
          </a:prstGeom>
        </p:spPr>
      </p:pic>
      <p:cxnSp>
        <p:nvCxnSpPr>
          <p:cNvPr id="21" name="Straight Arrow Connector 20"/>
          <p:cNvCxnSpPr/>
          <p:nvPr/>
        </p:nvCxnSpPr>
        <p:spPr>
          <a:xfrm>
            <a:off x="4067944" y="5229200"/>
            <a:ext cx="576064" cy="0"/>
          </a:xfrm>
          <a:prstGeom prst="straightConnector1">
            <a:avLst/>
          </a:prstGeom>
          <a:ln>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23" name="Straight Arrow Connector 22"/>
          <p:cNvCxnSpPr/>
          <p:nvPr/>
        </p:nvCxnSpPr>
        <p:spPr>
          <a:xfrm flipH="1">
            <a:off x="3275856" y="3861047"/>
            <a:ext cx="216024" cy="355178"/>
          </a:xfrm>
          <a:prstGeom prst="straightConnector1">
            <a:avLst/>
          </a:prstGeom>
          <a:ln>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25" name="Straight Arrow Connector 24"/>
          <p:cNvCxnSpPr/>
          <p:nvPr/>
        </p:nvCxnSpPr>
        <p:spPr>
          <a:xfrm>
            <a:off x="5163732" y="3861047"/>
            <a:ext cx="199494" cy="355178"/>
          </a:xfrm>
          <a:prstGeom prst="straightConnector1">
            <a:avLst/>
          </a:prstGeom>
          <a:ln>
            <a:headEnd type="triangle"/>
            <a:tailEnd type="triangle"/>
          </a:ln>
        </p:spPr>
        <p:style>
          <a:lnRef idx="1">
            <a:schemeClr val="accent1"/>
          </a:lnRef>
          <a:fillRef idx="0">
            <a:schemeClr val="accent1"/>
          </a:fillRef>
          <a:effectRef idx="0">
            <a:schemeClr val="accent1"/>
          </a:effectRef>
          <a:fontRef idx="minor">
            <a:schemeClr val="tx1"/>
          </a:fontRef>
        </p:style>
      </p:cxnSp>
      <p:pic>
        <p:nvPicPr>
          <p:cNvPr id="6" name="Picture 5">
            <a:extLst>
              <a:ext uri="{FF2B5EF4-FFF2-40B4-BE49-F238E27FC236}">
                <a16:creationId xmlns:a16="http://schemas.microsoft.com/office/drawing/2014/main" id="{C7CDCC8F-9835-4CED-A5CC-D48249D823C7}"/>
              </a:ext>
            </a:extLst>
          </p:cNvPr>
          <p:cNvPicPr>
            <a:picLocks noChangeAspect="1"/>
          </p:cNvPicPr>
          <p:nvPr/>
        </p:nvPicPr>
        <p:blipFill rotWithShape="1">
          <a:blip r:embed="rId3">
            <a:extLst>
              <a:ext uri="{28A0092B-C50C-407E-A947-70E740481C1C}">
                <a14:useLocalDpi xmlns:a14="http://schemas.microsoft.com/office/drawing/2010/main" val="0"/>
              </a:ext>
            </a:extLst>
          </a:blip>
          <a:srcRect l="11762" t="20015" r="22494" b="13844"/>
          <a:stretch/>
        </p:blipFill>
        <p:spPr>
          <a:xfrm>
            <a:off x="5396237" y="2782003"/>
            <a:ext cx="1398671" cy="1218700"/>
          </a:xfrm>
          <a:prstGeom prst="rect">
            <a:avLst/>
          </a:prstGeom>
        </p:spPr>
      </p:pic>
    </p:spTree>
    <p:extLst>
      <p:ext uri="{BB962C8B-B14F-4D97-AF65-F5344CB8AC3E}">
        <p14:creationId xmlns:p14="http://schemas.microsoft.com/office/powerpoint/2010/main" val="416265937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332605" y="5449703"/>
            <a:ext cx="1787799" cy="521016"/>
          </a:xfrm>
          <a:prstGeom prst="rect">
            <a:avLst/>
          </a:prstGeom>
        </p:spPr>
      </p:pic>
      <p:pic>
        <p:nvPicPr>
          <p:cNvPr id="6" name="Picture 4" descr="O:\EGS graphics and templates\Logo\LOGO COL 4.jpg"/>
          <p:cNvPicPr>
            <a:picLocks noChangeAspect="1" noChangeArrowheads="1"/>
          </p:cNvPicPr>
          <p:nvPr/>
        </p:nvPicPr>
        <p:blipFill>
          <a:blip r:embed="rId4" cstate="print"/>
          <a:srcRect/>
          <a:stretch>
            <a:fillRect/>
          </a:stretch>
        </p:blipFill>
        <p:spPr bwMode="auto">
          <a:xfrm>
            <a:off x="6877310" y="4890137"/>
            <a:ext cx="1839225" cy="1089527"/>
          </a:xfrm>
          <a:prstGeom prst="rect">
            <a:avLst/>
          </a:prstGeom>
          <a:noFill/>
          <a:ln w="9525">
            <a:noFill/>
            <a:miter lim="800000"/>
            <a:headEnd/>
            <a:tailEnd/>
          </a:ln>
        </p:spPr>
      </p:pic>
      <p:sp>
        <p:nvSpPr>
          <p:cNvPr id="8" name="Rectangle 7"/>
          <p:cNvSpPr/>
          <p:nvPr/>
        </p:nvSpPr>
        <p:spPr>
          <a:xfrm flipV="1">
            <a:off x="2499420" y="1119088"/>
            <a:ext cx="1071563" cy="21431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srgbClr val="00B050"/>
              </a:solidFill>
            </a:endParaRPr>
          </a:p>
        </p:txBody>
      </p:sp>
      <p:sp>
        <p:nvSpPr>
          <p:cNvPr id="9" name="TextBox 15"/>
          <p:cNvSpPr txBox="1">
            <a:spLocks noChangeArrowheads="1"/>
          </p:cNvSpPr>
          <p:nvPr/>
        </p:nvSpPr>
        <p:spPr bwMode="auto">
          <a:xfrm>
            <a:off x="590395" y="708224"/>
            <a:ext cx="2304950" cy="584775"/>
          </a:xfrm>
          <a:prstGeom prst="rect">
            <a:avLst/>
          </a:prstGeom>
          <a:solidFill>
            <a:schemeClr val="bg1">
              <a:lumMod val="95000"/>
            </a:schemeClr>
          </a:solidFill>
          <a:ln w="9525">
            <a:solidFill>
              <a:srgbClr val="00B050"/>
            </a:solidFill>
            <a:miter lim="800000"/>
            <a:headEnd/>
            <a:tailEnd/>
          </a:ln>
        </p:spPr>
        <p:txBody>
          <a:bodyPr wrap="square">
            <a:spAutoFit/>
          </a:bodyPr>
          <a:lstStyle/>
          <a:p>
            <a:pPr algn="ctr"/>
            <a:r>
              <a:rPr lang="fr-BE" sz="1600" b="1" dirty="0">
                <a:solidFill>
                  <a:srgbClr val="00B050"/>
                </a:solidFill>
              </a:rPr>
              <a:t>SPATIAL INFORMATION (INSPIRE)</a:t>
            </a:r>
            <a:endParaRPr lang="en-US" sz="1600" b="1" dirty="0">
              <a:solidFill>
                <a:srgbClr val="00B050"/>
              </a:solidFill>
            </a:endParaRPr>
          </a:p>
        </p:txBody>
      </p:sp>
      <p:sp>
        <p:nvSpPr>
          <p:cNvPr id="10" name="TextBox 22"/>
          <p:cNvSpPr txBox="1">
            <a:spLocks noChangeArrowheads="1"/>
          </p:cNvSpPr>
          <p:nvPr/>
        </p:nvSpPr>
        <p:spPr bwMode="auto">
          <a:xfrm>
            <a:off x="658881" y="2046270"/>
            <a:ext cx="2282950" cy="338554"/>
          </a:xfrm>
          <a:prstGeom prst="rect">
            <a:avLst/>
          </a:prstGeom>
          <a:solidFill>
            <a:schemeClr val="bg1">
              <a:lumMod val="95000"/>
            </a:schemeClr>
          </a:solidFill>
          <a:ln w="9525">
            <a:solidFill>
              <a:srgbClr val="00B050"/>
            </a:solidFill>
            <a:miter lim="800000"/>
            <a:headEnd/>
            <a:tailEnd/>
          </a:ln>
        </p:spPr>
        <p:txBody>
          <a:bodyPr wrap="square">
            <a:spAutoFit/>
          </a:bodyPr>
          <a:lstStyle/>
          <a:p>
            <a:pPr algn="ctr"/>
            <a:r>
              <a:rPr lang="fr-BE" sz="1600" b="1" dirty="0">
                <a:solidFill>
                  <a:srgbClr val="00B050"/>
                </a:solidFill>
              </a:rPr>
              <a:t>MINERAL RESOURCES</a:t>
            </a:r>
            <a:endParaRPr lang="en-US" sz="1600" b="1" dirty="0">
              <a:solidFill>
                <a:srgbClr val="00B050"/>
              </a:solidFill>
            </a:endParaRPr>
          </a:p>
        </p:txBody>
      </p:sp>
      <p:sp>
        <p:nvSpPr>
          <p:cNvPr id="11" name="TextBox 23"/>
          <p:cNvSpPr txBox="1">
            <a:spLocks noChangeArrowheads="1"/>
          </p:cNvSpPr>
          <p:nvPr/>
        </p:nvSpPr>
        <p:spPr bwMode="auto">
          <a:xfrm>
            <a:off x="6300192" y="740437"/>
            <a:ext cx="1771129" cy="338554"/>
          </a:xfrm>
          <a:prstGeom prst="rect">
            <a:avLst/>
          </a:prstGeom>
          <a:solidFill>
            <a:schemeClr val="bg1">
              <a:lumMod val="95000"/>
            </a:schemeClr>
          </a:solidFill>
          <a:ln w="9525">
            <a:solidFill>
              <a:srgbClr val="00B050"/>
            </a:solidFill>
            <a:miter lim="800000"/>
            <a:headEnd/>
            <a:tailEnd/>
          </a:ln>
        </p:spPr>
        <p:txBody>
          <a:bodyPr wrap="square">
            <a:spAutoFit/>
          </a:bodyPr>
          <a:lstStyle/>
          <a:p>
            <a:pPr algn="ctr"/>
            <a:r>
              <a:rPr lang="fr-BE" sz="1600" b="1" dirty="0">
                <a:solidFill>
                  <a:srgbClr val="00B050"/>
                </a:solidFill>
              </a:rPr>
              <a:t>GEOCHEMISTRY</a:t>
            </a:r>
            <a:endParaRPr lang="en-US" sz="1600" b="1" dirty="0">
              <a:solidFill>
                <a:srgbClr val="00B050"/>
              </a:solidFill>
            </a:endParaRPr>
          </a:p>
        </p:txBody>
      </p:sp>
      <p:sp>
        <p:nvSpPr>
          <p:cNvPr id="12" name="TextBox 24"/>
          <p:cNvSpPr txBox="1">
            <a:spLocks noChangeArrowheads="1"/>
          </p:cNvSpPr>
          <p:nvPr/>
        </p:nvSpPr>
        <p:spPr bwMode="auto">
          <a:xfrm>
            <a:off x="996797" y="3584627"/>
            <a:ext cx="1945034" cy="338554"/>
          </a:xfrm>
          <a:prstGeom prst="rect">
            <a:avLst/>
          </a:prstGeom>
          <a:solidFill>
            <a:schemeClr val="bg1">
              <a:lumMod val="95000"/>
            </a:schemeClr>
          </a:solidFill>
          <a:ln w="9525">
            <a:solidFill>
              <a:srgbClr val="00B050"/>
            </a:solidFill>
            <a:miter lim="800000"/>
            <a:headEnd/>
            <a:tailEnd/>
          </a:ln>
        </p:spPr>
        <p:txBody>
          <a:bodyPr wrap="square">
            <a:spAutoFit/>
          </a:bodyPr>
          <a:lstStyle/>
          <a:p>
            <a:pPr algn="ctr"/>
            <a:r>
              <a:rPr lang="fr-BE" sz="1600" b="1" dirty="0">
                <a:solidFill>
                  <a:srgbClr val="00B050"/>
                </a:solidFill>
              </a:rPr>
              <a:t>MARINE GEOLOGY</a:t>
            </a:r>
            <a:endParaRPr lang="en-US" sz="1600" b="1" dirty="0">
              <a:solidFill>
                <a:srgbClr val="00B050"/>
              </a:solidFill>
            </a:endParaRPr>
          </a:p>
        </p:txBody>
      </p:sp>
      <p:sp>
        <p:nvSpPr>
          <p:cNvPr id="13" name="TextBox 25"/>
          <p:cNvSpPr txBox="1">
            <a:spLocks noChangeArrowheads="1"/>
          </p:cNvSpPr>
          <p:nvPr/>
        </p:nvSpPr>
        <p:spPr bwMode="auto">
          <a:xfrm>
            <a:off x="4514330" y="5096347"/>
            <a:ext cx="2088232" cy="338554"/>
          </a:xfrm>
          <a:prstGeom prst="rect">
            <a:avLst/>
          </a:prstGeom>
          <a:solidFill>
            <a:schemeClr val="bg1">
              <a:lumMod val="95000"/>
            </a:schemeClr>
          </a:solidFill>
          <a:ln w="9525">
            <a:solidFill>
              <a:srgbClr val="00B050"/>
            </a:solidFill>
            <a:miter lim="800000"/>
            <a:headEnd/>
            <a:tailEnd/>
          </a:ln>
        </p:spPr>
        <p:txBody>
          <a:bodyPr wrap="square">
            <a:spAutoFit/>
          </a:bodyPr>
          <a:lstStyle/>
          <a:p>
            <a:pPr algn="ctr"/>
            <a:r>
              <a:rPr lang="fr-BE" sz="1600" b="1" dirty="0">
                <a:solidFill>
                  <a:srgbClr val="00B050"/>
                </a:solidFill>
              </a:rPr>
              <a:t>WATER RESOURCES</a:t>
            </a:r>
          </a:p>
        </p:txBody>
      </p:sp>
      <p:pic>
        <p:nvPicPr>
          <p:cNvPr id="18" name="Picture 16" descr="O:\EGS graphics and templates\Members logos\France BRGM\BRGM_France_logo.jpg"/>
          <p:cNvPicPr>
            <a:picLocks noChangeAspect="1" noChangeArrowheads="1"/>
          </p:cNvPicPr>
          <p:nvPr/>
        </p:nvPicPr>
        <p:blipFill>
          <a:blip r:embed="rId5" cstate="print"/>
          <a:srcRect/>
          <a:stretch>
            <a:fillRect/>
          </a:stretch>
        </p:blipFill>
        <p:spPr bwMode="auto">
          <a:xfrm>
            <a:off x="1130040" y="1373965"/>
            <a:ext cx="1173337" cy="487386"/>
          </a:xfrm>
          <a:prstGeom prst="rect">
            <a:avLst/>
          </a:prstGeom>
          <a:noFill/>
          <a:ln w="9525">
            <a:noFill/>
            <a:miter lim="800000"/>
            <a:headEnd/>
            <a:tailEnd/>
          </a:ln>
        </p:spPr>
      </p:pic>
      <p:pic>
        <p:nvPicPr>
          <p:cNvPr id="21" name="Picture 19" descr="O:\EGS graphics and templates\Members logos\Finland GTK\GTK_Finland_logo.jpg"/>
          <p:cNvPicPr>
            <a:picLocks noChangeAspect="1" noChangeArrowheads="1"/>
          </p:cNvPicPr>
          <p:nvPr/>
        </p:nvPicPr>
        <p:blipFill>
          <a:blip r:embed="rId6" cstate="print"/>
          <a:srcRect/>
          <a:stretch>
            <a:fillRect/>
          </a:stretch>
        </p:blipFill>
        <p:spPr bwMode="auto">
          <a:xfrm>
            <a:off x="1401110" y="4015043"/>
            <a:ext cx="683520" cy="962453"/>
          </a:xfrm>
          <a:prstGeom prst="rect">
            <a:avLst/>
          </a:prstGeom>
          <a:noFill/>
          <a:ln w="9525">
            <a:noFill/>
            <a:miter lim="800000"/>
            <a:headEnd/>
            <a:tailEnd/>
          </a:ln>
        </p:spPr>
      </p:pic>
      <p:sp>
        <p:nvSpPr>
          <p:cNvPr id="22" name="TextBox 31"/>
          <p:cNvSpPr txBox="1">
            <a:spLocks noChangeArrowheads="1"/>
          </p:cNvSpPr>
          <p:nvPr/>
        </p:nvSpPr>
        <p:spPr bwMode="auto">
          <a:xfrm>
            <a:off x="6075007" y="3106925"/>
            <a:ext cx="2484916" cy="584775"/>
          </a:xfrm>
          <a:prstGeom prst="rect">
            <a:avLst/>
          </a:prstGeom>
          <a:solidFill>
            <a:schemeClr val="bg1">
              <a:lumMod val="95000"/>
            </a:schemeClr>
          </a:solidFill>
          <a:ln w="9525">
            <a:solidFill>
              <a:srgbClr val="00B050"/>
            </a:solidFill>
            <a:miter lim="800000"/>
            <a:headEnd/>
            <a:tailEnd/>
          </a:ln>
        </p:spPr>
        <p:txBody>
          <a:bodyPr wrap="square">
            <a:spAutoFit/>
          </a:bodyPr>
          <a:lstStyle/>
          <a:p>
            <a:pPr algn="ctr"/>
            <a:r>
              <a:rPr lang="fr-BE" sz="1600" b="1" dirty="0">
                <a:solidFill>
                  <a:srgbClr val="00B050"/>
                </a:solidFill>
              </a:rPr>
              <a:t>EARTH OBSERVATION</a:t>
            </a:r>
          </a:p>
          <a:p>
            <a:pPr algn="ctr"/>
            <a:r>
              <a:rPr lang="fr-BE" sz="1600" b="1" dirty="0">
                <a:solidFill>
                  <a:srgbClr val="00B050"/>
                </a:solidFill>
              </a:rPr>
              <a:t>AND GEOHAZARDS</a:t>
            </a:r>
            <a:endParaRPr lang="en-US" sz="1600" b="1" dirty="0">
              <a:solidFill>
                <a:srgbClr val="00B050"/>
              </a:solidFill>
            </a:endParaRPr>
          </a:p>
        </p:txBody>
      </p:sp>
      <p:pic>
        <p:nvPicPr>
          <p:cNvPr id="24" name="Picture 22" descr="O:\EGS graphics and templates\Members logos\Norway NGU\NGU_Norway_logo.gif"/>
          <p:cNvPicPr>
            <a:picLocks noChangeAspect="1" noChangeArrowheads="1"/>
          </p:cNvPicPr>
          <p:nvPr/>
        </p:nvPicPr>
        <p:blipFill>
          <a:blip r:embed="rId7" cstate="print"/>
          <a:srcRect/>
          <a:stretch>
            <a:fillRect/>
          </a:stretch>
        </p:blipFill>
        <p:spPr bwMode="auto">
          <a:xfrm>
            <a:off x="6724949" y="1246327"/>
            <a:ext cx="966649" cy="435888"/>
          </a:xfrm>
          <a:prstGeom prst="rect">
            <a:avLst/>
          </a:prstGeom>
          <a:solidFill>
            <a:schemeClr val="bg1"/>
          </a:solidFill>
          <a:ln w="9525">
            <a:noFill/>
            <a:miter lim="800000"/>
            <a:headEnd/>
            <a:tailEnd/>
          </a:ln>
        </p:spPr>
      </p:pic>
      <p:pic>
        <p:nvPicPr>
          <p:cNvPr id="29" name="Picture 26"/>
          <p:cNvPicPr>
            <a:picLocks noChangeAspect="1" noChangeArrowheads="1"/>
          </p:cNvPicPr>
          <p:nvPr/>
        </p:nvPicPr>
        <p:blipFill>
          <a:blip r:embed="rId8" cstate="print"/>
          <a:srcRect/>
          <a:stretch>
            <a:fillRect/>
          </a:stretch>
        </p:blipFill>
        <p:spPr bwMode="auto">
          <a:xfrm>
            <a:off x="5273585" y="5434902"/>
            <a:ext cx="450544" cy="574496"/>
          </a:xfrm>
          <a:prstGeom prst="rect">
            <a:avLst/>
          </a:prstGeom>
          <a:solidFill>
            <a:schemeClr val="bg1"/>
          </a:solidFill>
          <a:ln w="9525">
            <a:noFill/>
            <a:miter lim="800000"/>
            <a:headEnd/>
            <a:tailEnd/>
          </a:ln>
        </p:spPr>
      </p:pic>
      <p:sp>
        <p:nvSpPr>
          <p:cNvPr id="30" name="TextBox 24"/>
          <p:cNvSpPr txBox="1">
            <a:spLocks noChangeArrowheads="1"/>
          </p:cNvSpPr>
          <p:nvPr/>
        </p:nvSpPr>
        <p:spPr bwMode="auto">
          <a:xfrm>
            <a:off x="5966470" y="1976289"/>
            <a:ext cx="3108486" cy="584775"/>
          </a:xfrm>
          <a:prstGeom prst="rect">
            <a:avLst/>
          </a:prstGeom>
          <a:solidFill>
            <a:schemeClr val="bg1">
              <a:lumMod val="95000"/>
            </a:schemeClr>
          </a:solidFill>
          <a:ln w="9525">
            <a:solidFill>
              <a:srgbClr val="00B050"/>
            </a:solidFill>
            <a:miter lim="800000"/>
            <a:headEnd/>
            <a:tailEnd/>
          </a:ln>
        </p:spPr>
        <p:txBody>
          <a:bodyPr wrap="square">
            <a:spAutoFit/>
          </a:bodyPr>
          <a:lstStyle/>
          <a:p>
            <a:pPr algn="ctr"/>
            <a:r>
              <a:rPr lang="fr-BE" sz="1600" b="1" dirty="0">
                <a:solidFill>
                  <a:srgbClr val="00B050"/>
                </a:solidFill>
              </a:rPr>
              <a:t>INTERNATIONAL COOPERATION AND DEVELOPMENT</a:t>
            </a:r>
            <a:endParaRPr lang="en-US" sz="1600" b="1" dirty="0">
              <a:solidFill>
                <a:srgbClr val="00B050"/>
              </a:solidFill>
            </a:endParaRPr>
          </a:p>
        </p:txBody>
      </p:sp>
      <p:pic>
        <p:nvPicPr>
          <p:cNvPr id="5121" name="Picture 1" descr="C:\Users\acer\Documents\EGS Server\EGS Server 6_10.06.13\EGS graphics and templates\Members logos\Sweden SGU\SGU_Sweden_logo.bmp"/>
          <p:cNvPicPr>
            <a:picLocks noChangeAspect="1" noChangeArrowheads="1"/>
          </p:cNvPicPr>
          <p:nvPr/>
        </p:nvPicPr>
        <p:blipFill>
          <a:blip r:embed="rId9" cstate="print"/>
          <a:srcRect/>
          <a:stretch>
            <a:fillRect/>
          </a:stretch>
        </p:blipFill>
        <p:spPr bwMode="auto">
          <a:xfrm>
            <a:off x="1333625" y="2546756"/>
            <a:ext cx="818490" cy="811568"/>
          </a:xfrm>
          <a:prstGeom prst="rect">
            <a:avLst/>
          </a:prstGeom>
          <a:noFill/>
        </p:spPr>
      </p:pic>
      <p:pic>
        <p:nvPicPr>
          <p:cNvPr id="2" name="Picture 1"/>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6300192" y="3815255"/>
            <a:ext cx="2043162" cy="449206"/>
          </a:xfrm>
          <a:prstGeom prst="rect">
            <a:avLst/>
          </a:prstGeom>
        </p:spPr>
      </p:pic>
      <p:sp>
        <p:nvSpPr>
          <p:cNvPr id="25" name="TextBox 28"/>
          <p:cNvSpPr txBox="1">
            <a:spLocks noChangeArrowheads="1"/>
          </p:cNvSpPr>
          <p:nvPr/>
        </p:nvSpPr>
        <p:spPr bwMode="auto">
          <a:xfrm>
            <a:off x="2376042" y="5069359"/>
            <a:ext cx="1789458" cy="338554"/>
          </a:xfrm>
          <a:prstGeom prst="rect">
            <a:avLst/>
          </a:prstGeom>
          <a:solidFill>
            <a:schemeClr val="bg1">
              <a:lumMod val="95000"/>
            </a:schemeClr>
          </a:solidFill>
          <a:ln w="9525">
            <a:solidFill>
              <a:srgbClr val="00B050"/>
            </a:solidFill>
            <a:miter lim="800000"/>
            <a:headEnd/>
            <a:tailEnd/>
          </a:ln>
        </p:spPr>
        <p:txBody>
          <a:bodyPr wrap="square">
            <a:spAutoFit/>
          </a:bodyPr>
          <a:lstStyle/>
          <a:p>
            <a:pPr algn="ctr"/>
            <a:r>
              <a:rPr lang="fr-BE" sz="1600" b="1" dirty="0">
                <a:solidFill>
                  <a:srgbClr val="00B050"/>
                </a:solidFill>
              </a:rPr>
              <a:t>GEOENERGY</a:t>
            </a:r>
            <a:endParaRPr lang="en-US" sz="1600" b="1" dirty="0">
              <a:solidFill>
                <a:srgbClr val="00B050"/>
              </a:solidFill>
            </a:endParaRPr>
          </a:p>
        </p:txBody>
      </p:sp>
      <p:pic>
        <p:nvPicPr>
          <p:cNvPr id="27" name="Picture 1"/>
          <p:cNvPicPr>
            <a:picLocks noChangeAspect="1" noChangeArrowheads="1"/>
          </p:cNvPicPr>
          <p:nvPr/>
        </p:nvPicPr>
        <p:blipFill>
          <a:blip r:embed="rId11" cstate="print"/>
          <a:srcRect/>
          <a:stretch>
            <a:fillRect/>
          </a:stretch>
        </p:blipFill>
        <p:spPr bwMode="auto">
          <a:xfrm>
            <a:off x="3013578" y="596189"/>
            <a:ext cx="2900820" cy="4119548"/>
          </a:xfrm>
          <a:prstGeom prst="rect">
            <a:avLst/>
          </a:prstGeom>
          <a:noFill/>
          <a:ln w="9525">
            <a:noFill/>
            <a:miter lim="800000"/>
            <a:headEnd/>
            <a:tailEnd/>
          </a:ln>
        </p:spPr>
      </p:pic>
    </p:spTree>
    <p:extLst>
      <p:ext uri="{BB962C8B-B14F-4D97-AF65-F5344CB8AC3E}">
        <p14:creationId xmlns:p14="http://schemas.microsoft.com/office/powerpoint/2010/main" val="647703536"/>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8" presetClass="emph" presetSubtype="0" fill="hold" grpId="0" nodeType="clickEffect">
                                  <p:stCondLst>
                                    <p:cond delay="0"/>
                                  </p:stCondLst>
                                  <p:iterate type="lt">
                                    <p:tmPct val="0"/>
                                  </p:iterate>
                                  <p:childTnLst>
                                    <p:animRot by="21600000">
                                      <p:cBhvr>
                                        <p:cTn id="6" dur="2000" fill="hold"/>
                                        <p:tgtEl>
                                          <p:spTgt spid="30"/>
                                        </p:tgtEl>
                                        <p:attrNameLst>
                                          <p:attrName>r</p:attrName>
                                        </p:attrNameLst>
                                      </p:cBhvr>
                                    </p:animRot>
                                  </p:childTnLst>
                                </p:cTn>
                              </p:par>
                              <p:par>
                                <p:cTn id="7" presetID="3" presetClass="emph" presetSubtype="2" fill="hold" grpId="2" nodeType="withEffect">
                                  <p:stCondLst>
                                    <p:cond delay="0"/>
                                  </p:stCondLst>
                                  <p:iterate type="lt">
                                    <p:tmPct val="0"/>
                                  </p:iterate>
                                  <p:childTnLst>
                                    <p:animClr clrSpc="rgb" dir="cw">
                                      <p:cBhvr override="childStyle">
                                        <p:cTn id="8" dur="2000" fill="hold"/>
                                        <p:tgtEl>
                                          <p:spTgt spid="30"/>
                                        </p:tgtEl>
                                        <p:attrNameLst>
                                          <p:attrName>style.color</p:attrName>
                                        </p:attrNameLst>
                                      </p:cBhvr>
                                      <p:to>
                                        <a:schemeClr val="accent2"/>
                                      </p:to>
                                    </p:animClr>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animBg="1"/>
      <p:bldP spid="30" grpId="2"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Title 1"/>
          <p:cNvSpPr>
            <a:spLocks noGrp="1"/>
          </p:cNvSpPr>
          <p:nvPr>
            <p:ph type="title"/>
          </p:nvPr>
        </p:nvSpPr>
        <p:spPr bwMode="auto">
          <a:xfrm>
            <a:off x="0" y="274638"/>
            <a:ext cx="9144000" cy="777875"/>
          </a:xfrm>
          <a:solidFill>
            <a:schemeClr val="bg1">
              <a:lumMod val="75000"/>
            </a:schemeClr>
          </a:solidFill>
        </p:spPr>
        <p:txBody>
          <a:bodyPr vert="horz" wrap="square" lIns="91440" tIns="45720" rIns="91440" bIns="45720" numCol="1" anchor="t" anchorCtr="0" compatLnSpc="1">
            <a:prstTxWarp prst="textNoShape">
              <a:avLst/>
            </a:prstTxWarp>
            <a:normAutofit fontScale="90000"/>
          </a:bodyPr>
          <a:lstStyle/>
          <a:p>
            <a:r>
              <a:rPr lang="en-GB" altLang="en-US" sz="3600" dirty="0">
                <a:solidFill>
                  <a:schemeClr val="accent1">
                    <a:lumMod val="75000"/>
                  </a:schemeClr>
                </a:solidFill>
              </a:rPr>
              <a:t>International Cooperation &amp; Development</a:t>
            </a:r>
          </a:p>
        </p:txBody>
      </p:sp>
      <p:sp>
        <p:nvSpPr>
          <p:cNvPr id="3" name="Content Placeholder 2"/>
          <p:cNvSpPr>
            <a:spLocks noGrp="1"/>
          </p:cNvSpPr>
          <p:nvPr>
            <p:ph idx="1"/>
          </p:nvPr>
        </p:nvSpPr>
        <p:spPr>
          <a:xfrm>
            <a:off x="827088" y="4941888"/>
            <a:ext cx="7859712" cy="1184275"/>
          </a:xfrm>
        </p:spPr>
        <p:txBody>
          <a:bodyPr>
            <a:normAutofit/>
          </a:bodyPr>
          <a:lstStyle/>
          <a:p>
            <a:pPr marL="0" indent="0">
              <a:buFont typeface="Arial" panose="020B0604020202020204" pitchFamily="34" charset="0"/>
              <a:buNone/>
              <a:defRPr/>
            </a:pPr>
            <a:br>
              <a:rPr lang="en-GB" dirty="0"/>
            </a:br>
            <a:endParaRPr lang="en-GB" dirty="0"/>
          </a:p>
          <a:p>
            <a:pPr>
              <a:defRPr/>
            </a:pPr>
            <a:endParaRPr lang="en-GB" dirty="0"/>
          </a:p>
          <a:p>
            <a:pPr>
              <a:defRPr/>
            </a:pPr>
            <a:endParaRPr lang="en-GB" dirty="0"/>
          </a:p>
        </p:txBody>
      </p:sp>
      <p:pic>
        <p:nvPicPr>
          <p:cNvPr id="16388" name="Picture 5"/>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794250" y="1422399"/>
            <a:ext cx="1584799" cy="1685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Rectangle 6"/>
          <p:cNvSpPr/>
          <p:nvPr/>
        </p:nvSpPr>
        <p:spPr>
          <a:xfrm>
            <a:off x="2208213" y="1422400"/>
            <a:ext cx="1787723" cy="1685925"/>
          </a:xfrm>
          <a:prstGeom prst="rect">
            <a:avLst/>
          </a:prstGeom>
          <a:solidFill>
            <a:srgbClr val="FFFFFF"/>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
        <p:nvSpPr>
          <p:cNvPr id="8" name="TextBox 7"/>
          <p:cNvSpPr txBox="1"/>
          <p:nvPr/>
        </p:nvSpPr>
        <p:spPr>
          <a:xfrm>
            <a:off x="971550" y="4076700"/>
            <a:ext cx="7067550" cy="646113"/>
          </a:xfrm>
          <a:prstGeom prst="rect">
            <a:avLst/>
          </a:prstGeom>
          <a:noFill/>
        </p:spPr>
        <p:txBody>
          <a:bodyPr>
            <a:spAutoFit/>
          </a:bodyPr>
          <a:lstStyle/>
          <a:p>
            <a:pPr>
              <a:defRPr/>
            </a:pPr>
            <a:r>
              <a:rPr lang="en-GB" dirty="0">
                <a:solidFill>
                  <a:schemeClr val="tx2">
                    <a:lumMod val="75000"/>
                  </a:schemeClr>
                </a:solidFill>
                <a:latin typeface="Euphemia"/>
              </a:rPr>
              <a:t>Diana Ponce de Leon (IGME Spain) Deputy Chair in charge of the  Latin America affairs</a:t>
            </a:r>
          </a:p>
        </p:txBody>
      </p:sp>
      <p:sp>
        <p:nvSpPr>
          <p:cNvPr id="9" name="TextBox 8"/>
          <p:cNvSpPr txBox="1"/>
          <p:nvPr/>
        </p:nvSpPr>
        <p:spPr>
          <a:xfrm>
            <a:off x="971550" y="5011738"/>
            <a:ext cx="4160838" cy="369887"/>
          </a:xfrm>
          <a:prstGeom prst="rect">
            <a:avLst/>
          </a:prstGeom>
          <a:noFill/>
        </p:spPr>
        <p:txBody>
          <a:bodyPr wrap="none">
            <a:spAutoFit/>
          </a:bodyPr>
          <a:lstStyle/>
          <a:p>
            <a:pPr>
              <a:defRPr/>
            </a:pPr>
            <a:r>
              <a:rPr lang="en-GB" dirty="0">
                <a:solidFill>
                  <a:schemeClr val="tx2">
                    <a:lumMod val="75000"/>
                  </a:schemeClr>
                </a:solidFill>
                <a:latin typeface="Euphemia"/>
              </a:rPr>
              <a:t>23 Geological Experts  and  59 experts</a:t>
            </a:r>
          </a:p>
        </p:txBody>
      </p:sp>
      <p:sp>
        <p:nvSpPr>
          <p:cNvPr id="16392" name="TextBox 9"/>
          <p:cNvSpPr txBox="1">
            <a:spLocks noChangeArrowheads="1"/>
          </p:cNvSpPr>
          <p:nvPr/>
        </p:nvSpPr>
        <p:spPr bwMode="auto">
          <a:xfrm>
            <a:off x="2228850" y="3225800"/>
            <a:ext cx="1319213"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GB" altLang="en-US" sz="1400" i="1"/>
              <a:t>Chair vacancy</a:t>
            </a:r>
          </a:p>
        </p:txBody>
      </p:sp>
      <p:sp>
        <p:nvSpPr>
          <p:cNvPr id="16393" name="TextBox 10"/>
          <p:cNvSpPr txBox="1">
            <a:spLocks noChangeArrowheads="1"/>
          </p:cNvSpPr>
          <p:nvPr/>
        </p:nvSpPr>
        <p:spPr bwMode="auto">
          <a:xfrm>
            <a:off x="4781550" y="3140075"/>
            <a:ext cx="1706563"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GB" altLang="en-US" sz="1400" i="1"/>
              <a:t>Diana Ponce de Leon</a:t>
            </a:r>
          </a:p>
        </p:txBody>
      </p:sp>
      <p:pic>
        <p:nvPicPr>
          <p:cNvPr id="16394" name="Picture 12"/>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2483768" y="1524192"/>
            <a:ext cx="1205607" cy="14825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 name="Rectangle 14"/>
          <p:cNvSpPr/>
          <p:nvPr/>
        </p:nvSpPr>
        <p:spPr>
          <a:xfrm>
            <a:off x="1104900" y="3608388"/>
            <a:ext cx="6934200" cy="9842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Tree>
    <p:extLst>
      <p:ext uri="{BB962C8B-B14F-4D97-AF65-F5344CB8AC3E}">
        <p14:creationId xmlns:p14="http://schemas.microsoft.com/office/powerpoint/2010/main" val="172514674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C:\Users\bogaardpjf\AppData\Local\Microsoft\Windows\Temporary Internet Files\Content.Outlook\C6YV0TIO\Pillars ImageNEW.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532054" y="1191550"/>
            <a:ext cx="5811966" cy="5189778"/>
          </a:xfrm>
          <a:prstGeom prst="rect">
            <a:avLst/>
          </a:prstGeom>
          <a:noFill/>
          <a:extLst>
            <a:ext uri="{909E8E84-426E-40DD-AFC4-6F175D3DCCD1}">
              <a14:hiddenFill xmlns:a14="http://schemas.microsoft.com/office/drawing/2010/main">
                <a:solidFill>
                  <a:srgbClr val="FFFFFF"/>
                </a:solidFill>
              </a14:hiddenFill>
            </a:ext>
          </a:extLst>
        </p:spPr>
      </p:pic>
      <p:sp>
        <p:nvSpPr>
          <p:cNvPr id="8" name="Right Arrow Callout 7"/>
          <p:cNvSpPr/>
          <p:nvPr/>
        </p:nvSpPr>
        <p:spPr>
          <a:xfrm>
            <a:off x="215228" y="2708920"/>
            <a:ext cx="2016125" cy="2304256"/>
          </a:xfrm>
          <a:prstGeom prst="rightArrowCallout">
            <a:avLst/>
          </a:prstGeom>
          <a:solidFill>
            <a:schemeClr val="accent3">
              <a:lumMod val="75000"/>
            </a:schemeClr>
          </a:solidFill>
          <a:ln>
            <a:solidFill>
              <a:schemeClr val="accent3">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GB" sz="2000" b="1" dirty="0"/>
              <a:t>RESEARCH</a:t>
            </a:r>
            <a:endParaRPr lang="en-GB" sz="2000" dirty="0"/>
          </a:p>
        </p:txBody>
      </p:sp>
      <p:sp>
        <p:nvSpPr>
          <p:cNvPr id="9" name="Up Arrow Callout 8"/>
          <p:cNvSpPr/>
          <p:nvPr/>
        </p:nvSpPr>
        <p:spPr>
          <a:xfrm>
            <a:off x="3095399" y="5301208"/>
            <a:ext cx="2663825" cy="1554162"/>
          </a:xfrm>
          <a:prstGeom prst="upArrowCallout">
            <a:avLst/>
          </a:prstGeom>
          <a:solidFill>
            <a:schemeClr val="accent3">
              <a:lumMod val="75000"/>
            </a:schemeClr>
          </a:solidFill>
          <a:ln>
            <a:solidFill>
              <a:schemeClr val="accent3">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GB" sz="2000" b="1" dirty="0"/>
              <a:t>INFRASTRUCTURE</a:t>
            </a:r>
          </a:p>
        </p:txBody>
      </p:sp>
      <p:sp>
        <p:nvSpPr>
          <p:cNvPr id="11" name="Right Arrow Callout 10"/>
          <p:cNvSpPr/>
          <p:nvPr/>
        </p:nvSpPr>
        <p:spPr>
          <a:xfrm flipH="1">
            <a:off x="6695948" y="2780928"/>
            <a:ext cx="2268540" cy="2304256"/>
          </a:xfrm>
          <a:prstGeom prst="rightArrowCallout">
            <a:avLst>
              <a:gd name="adj1" fmla="val 22188"/>
              <a:gd name="adj2" fmla="val 25000"/>
              <a:gd name="adj3" fmla="val 20313"/>
              <a:gd name="adj4" fmla="val 70133"/>
            </a:avLst>
          </a:prstGeom>
          <a:solidFill>
            <a:schemeClr val="accent3">
              <a:lumMod val="75000"/>
            </a:schemeClr>
          </a:solidFill>
          <a:ln>
            <a:solidFill>
              <a:schemeClr val="accent3">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GB" sz="2000" b="1" dirty="0"/>
              <a:t>EXCHANGE</a:t>
            </a:r>
            <a:endParaRPr lang="en-GB" sz="2000" dirty="0"/>
          </a:p>
        </p:txBody>
      </p:sp>
      <p:sp>
        <p:nvSpPr>
          <p:cNvPr id="10" name="Title 2"/>
          <p:cNvSpPr>
            <a:spLocks noGrp="1"/>
          </p:cNvSpPr>
          <p:nvPr>
            <p:ph type="title"/>
          </p:nvPr>
        </p:nvSpPr>
        <p:spPr>
          <a:xfrm>
            <a:off x="251520" y="44624"/>
            <a:ext cx="8686800" cy="1146926"/>
          </a:xfrm>
        </p:spPr>
        <p:txBody>
          <a:bodyPr>
            <a:noAutofit/>
          </a:bodyPr>
          <a:lstStyle/>
          <a:p>
            <a:r>
              <a:rPr lang="en-GB" sz="3200" dirty="0"/>
              <a:t>EGS Strategic Vision: </a:t>
            </a:r>
            <a:br>
              <a:rPr lang="en-GB" sz="3200" dirty="0"/>
            </a:br>
            <a:r>
              <a:rPr lang="en-GB" sz="3200" dirty="0"/>
              <a:t>towards a European Geological Service</a:t>
            </a:r>
          </a:p>
        </p:txBody>
      </p:sp>
    </p:spTree>
    <p:extLst>
      <p:ext uri="{BB962C8B-B14F-4D97-AF65-F5344CB8AC3E}">
        <p14:creationId xmlns:p14="http://schemas.microsoft.com/office/powerpoint/2010/main" val="4209005048"/>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0-#ppt_w/2"/>
                                          </p:val>
                                        </p:tav>
                                        <p:tav tm="100000">
                                          <p:val>
                                            <p:strVal val="#ppt_x"/>
                                          </p:val>
                                        </p:tav>
                                      </p:tavLst>
                                    </p:anim>
                                    <p:anim calcmode="lin" valueType="num">
                                      <p:cBhvr additive="base">
                                        <p:cTn id="8" dur="500" fill="hold"/>
                                        <p:tgtEl>
                                          <p:spTgt spid="8"/>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9"/>
                                        </p:tgtEl>
                                        <p:attrNameLst>
                                          <p:attrName>style.visibility</p:attrName>
                                        </p:attrNameLst>
                                      </p:cBhvr>
                                      <p:to>
                                        <p:strVal val="visible"/>
                                      </p:to>
                                    </p:set>
                                    <p:anim calcmode="lin" valueType="num">
                                      <p:cBhvr additive="base">
                                        <p:cTn id="13" dur="500" fill="hold"/>
                                        <p:tgtEl>
                                          <p:spTgt spid="9"/>
                                        </p:tgtEl>
                                        <p:attrNameLst>
                                          <p:attrName>ppt_x</p:attrName>
                                        </p:attrNameLst>
                                      </p:cBhvr>
                                      <p:tavLst>
                                        <p:tav tm="0">
                                          <p:val>
                                            <p:strVal val="#ppt_x"/>
                                          </p:val>
                                        </p:tav>
                                        <p:tav tm="100000">
                                          <p:val>
                                            <p:strVal val="#ppt_x"/>
                                          </p:val>
                                        </p:tav>
                                      </p:tavLst>
                                    </p:anim>
                                    <p:anim calcmode="lin" valueType="num">
                                      <p:cBhvr additive="base">
                                        <p:cTn id="14"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2" fill="hold" grpId="0" nodeType="clickEffect">
                                  <p:stCondLst>
                                    <p:cond delay="0"/>
                                  </p:stCondLst>
                                  <p:childTnLst>
                                    <p:set>
                                      <p:cBhvr>
                                        <p:cTn id="18" dur="1" fill="hold">
                                          <p:stCondLst>
                                            <p:cond delay="0"/>
                                          </p:stCondLst>
                                        </p:cTn>
                                        <p:tgtEl>
                                          <p:spTgt spid="11"/>
                                        </p:tgtEl>
                                        <p:attrNameLst>
                                          <p:attrName>style.visibility</p:attrName>
                                        </p:attrNameLst>
                                      </p:cBhvr>
                                      <p:to>
                                        <p:strVal val="visible"/>
                                      </p:to>
                                    </p:set>
                                    <p:anim calcmode="lin" valueType="num">
                                      <p:cBhvr additive="base">
                                        <p:cTn id="19" dur="500" fill="hold"/>
                                        <p:tgtEl>
                                          <p:spTgt spid="11"/>
                                        </p:tgtEl>
                                        <p:attrNameLst>
                                          <p:attrName>ppt_x</p:attrName>
                                        </p:attrNameLst>
                                      </p:cBhvr>
                                      <p:tavLst>
                                        <p:tav tm="0">
                                          <p:val>
                                            <p:strVal val="1+#ppt_w/2"/>
                                          </p:val>
                                        </p:tav>
                                        <p:tav tm="100000">
                                          <p:val>
                                            <p:strVal val="#ppt_x"/>
                                          </p:val>
                                        </p:tav>
                                      </p:tavLst>
                                    </p:anim>
                                    <p:anim calcmode="lin" valueType="num">
                                      <p:cBhvr additive="base">
                                        <p:cTn id="20" dur="500" fill="hold"/>
                                        <p:tgtEl>
                                          <p:spTgt spid="11"/>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P spid="11"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Grp="1" noChangeAspect="1" noChangeArrowheads="1"/>
          </p:cNvPicPr>
          <p:nvPr>
            <p:ph idx="1"/>
          </p:nvPr>
        </p:nvPicPr>
        <p:blipFill>
          <a:blip r:embed="rId2" cstate="print">
            <a:extLst>
              <a:ext uri="{28A0092B-C50C-407E-A947-70E740481C1C}">
                <a14:useLocalDpi xmlns:a14="http://schemas.microsoft.com/office/drawing/2010/main" val="0"/>
              </a:ext>
            </a:extLst>
          </a:blip>
          <a:srcRect/>
          <a:stretch>
            <a:fillRect/>
          </a:stretch>
        </p:blipFill>
        <p:spPr bwMode="auto">
          <a:xfrm>
            <a:off x="675028" y="555905"/>
            <a:ext cx="2024763" cy="232644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itel 1"/>
          <p:cNvSpPr>
            <a:spLocks noGrp="1"/>
          </p:cNvSpPr>
          <p:nvPr>
            <p:ph type="title"/>
          </p:nvPr>
        </p:nvSpPr>
        <p:spPr>
          <a:xfrm>
            <a:off x="457200" y="-27384"/>
            <a:ext cx="8229600" cy="576064"/>
          </a:xfrm>
        </p:spPr>
        <p:txBody>
          <a:bodyPr>
            <a:normAutofit fontScale="90000"/>
          </a:bodyPr>
          <a:lstStyle/>
          <a:p>
            <a:r>
              <a:rPr lang="en-GB" dirty="0"/>
              <a:t>Examples</a:t>
            </a:r>
          </a:p>
        </p:txBody>
      </p:sp>
      <p:sp>
        <p:nvSpPr>
          <p:cNvPr id="4" name="Tekstboks 3"/>
          <p:cNvSpPr txBox="1"/>
          <p:nvPr/>
        </p:nvSpPr>
        <p:spPr>
          <a:xfrm>
            <a:off x="683568" y="2948751"/>
            <a:ext cx="2448272" cy="1200329"/>
          </a:xfrm>
          <a:prstGeom prst="rect">
            <a:avLst/>
          </a:prstGeom>
          <a:noFill/>
        </p:spPr>
        <p:txBody>
          <a:bodyPr wrap="square" rtlCol="0">
            <a:spAutoFit/>
          </a:bodyPr>
          <a:lstStyle/>
          <a:p>
            <a:r>
              <a:rPr lang="en-GB" sz="1200" b="1" dirty="0" err="1">
                <a:solidFill>
                  <a:prstClr val="black"/>
                </a:solidFill>
              </a:rPr>
              <a:t>OneGeologyEurope</a:t>
            </a:r>
            <a:r>
              <a:rPr lang="en-GB" sz="1200" dirty="0">
                <a:solidFill>
                  <a:prstClr val="black"/>
                </a:solidFill>
              </a:rPr>
              <a:t>; Surface geology of Europe in 1:1 mil. Using distributed architecture, including ISO19115 metadata and WMS/ WFS (GeoSciML) services</a:t>
            </a:r>
          </a:p>
        </p:txBody>
      </p:sp>
      <p:pic>
        <p:nvPicPr>
          <p:cNvPr id="1027"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445356" y="1052737"/>
            <a:ext cx="2236362" cy="158417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 name="Tekstboks 6"/>
          <p:cNvSpPr txBox="1"/>
          <p:nvPr/>
        </p:nvSpPr>
        <p:spPr>
          <a:xfrm>
            <a:off x="3445356" y="2780929"/>
            <a:ext cx="2448272" cy="1015663"/>
          </a:xfrm>
          <a:prstGeom prst="rect">
            <a:avLst/>
          </a:prstGeom>
          <a:noFill/>
        </p:spPr>
        <p:txBody>
          <a:bodyPr wrap="square" rtlCol="0">
            <a:spAutoFit/>
          </a:bodyPr>
          <a:lstStyle/>
          <a:p>
            <a:r>
              <a:rPr lang="en-GB" sz="1200" b="1" dirty="0" err="1">
                <a:solidFill>
                  <a:prstClr val="black"/>
                </a:solidFill>
              </a:rPr>
              <a:t>PanGeo</a:t>
            </a:r>
            <a:r>
              <a:rPr lang="en-GB" sz="1200" dirty="0">
                <a:solidFill>
                  <a:prstClr val="black"/>
                </a:solidFill>
              </a:rPr>
              <a:t>; Ground instability assessment of major European cities using PSI data from satellite in combination with in situ data</a:t>
            </a:r>
          </a:p>
        </p:txBody>
      </p:sp>
      <p:pic>
        <p:nvPicPr>
          <p:cNvPr id="1028" name="Picture 4"/>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83568" y="4005064"/>
            <a:ext cx="3864078" cy="134989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9" name="Picture 5"/>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228184" y="584791"/>
            <a:ext cx="2664296" cy="176833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0" name="Tekstboks 9"/>
          <p:cNvSpPr txBox="1"/>
          <p:nvPr/>
        </p:nvSpPr>
        <p:spPr>
          <a:xfrm>
            <a:off x="6228184" y="2456999"/>
            <a:ext cx="2808312" cy="1200329"/>
          </a:xfrm>
          <a:prstGeom prst="rect">
            <a:avLst/>
          </a:prstGeom>
          <a:noFill/>
        </p:spPr>
        <p:txBody>
          <a:bodyPr wrap="square" rtlCol="0">
            <a:spAutoFit/>
          </a:bodyPr>
          <a:lstStyle/>
          <a:p>
            <a:r>
              <a:rPr lang="en-GB" sz="1200" b="1" dirty="0">
                <a:solidFill>
                  <a:prstClr val="black"/>
                </a:solidFill>
              </a:rPr>
              <a:t>Mineral deposits</a:t>
            </a:r>
            <a:r>
              <a:rPr lang="en-GB" sz="1200" dirty="0">
                <a:solidFill>
                  <a:prstClr val="black"/>
                </a:solidFill>
              </a:rPr>
              <a:t>; Compiled and harmonised through a number of projects (</a:t>
            </a:r>
            <a:r>
              <a:rPr lang="en-GB" sz="1200" dirty="0" err="1">
                <a:solidFill>
                  <a:prstClr val="black"/>
                </a:solidFill>
              </a:rPr>
              <a:t>ProMine</a:t>
            </a:r>
            <a:r>
              <a:rPr lang="en-GB" sz="1200" dirty="0">
                <a:solidFill>
                  <a:prstClr val="black"/>
                </a:solidFill>
              </a:rPr>
              <a:t>, </a:t>
            </a:r>
            <a:r>
              <a:rPr lang="en-GB" sz="1200" dirty="0" err="1">
                <a:solidFill>
                  <a:prstClr val="black"/>
                </a:solidFill>
              </a:rPr>
              <a:t>EuroGeoSources</a:t>
            </a:r>
            <a:r>
              <a:rPr lang="en-GB" sz="1200" dirty="0">
                <a:solidFill>
                  <a:prstClr val="black"/>
                </a:solidFill>
              </a:rPr>
              <a:t>, Minerals4EU) using distributed architectures, ISO, OGC and CGI standards</a:t>
            </a:r>
          </a:p>
        </p:txBody>
      </p:sp>
      <p:pic>
        <p:nvPicPr>
          <p:cNvPr id="1030" name="Picture 6"/>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228184" y="3681134"/>
            <a:ext cx="1864896" cy="182827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2" name="Tekstboks 11"/>
          <p:cNvSpPr txBox="1"/>
          <p:nvPr/>
        </p:nvSpPr>
        <p:spPr>
          <a:xfrm>
            <a:off x="657258" y="5445224"/>
            <a:ext cx="3338677" cy="646331"/>
          </a:xfrm>
          <a:prstGeom prst="rect">
            <a:avLst/>
          </a:prstGeom>
          <a:noFill/>
        </p:spPr>
        <p:txBody>
          <a:bodyPr wrap="square" rtlCol="0">
            <a:spAutoFit/>
          </a:bodyPr>
          <a:lstStyle/>
          <a:p>
            <a:r>
              <a:rPr lang="en-GB" sz="1200" b="1" dirty="0" err="1">
                <a:solidFill>
                  <a:prstClr val="black"/>
                </a:solidFill>
              </a:rPr>
              <a:t>EMODnet</a:t>
            </a:r>
            <a:r>
              <a:rPr lang="en-GB" sz="1200" b="1" dirty="0">
                <a:solidFill>
                  <a:prstClr val="black"/>
                </a:solidFill>
              </a:rPr>
              <a:t>-geology</a:t>
            </a:r>
            <a:r>
              <a:rPr lang="en-GB" sz="1200" dirty="0">
                <a:solidFill>
                  <a:prstClr val="black"/>
                </a:solidFill>
              </a:rPr>
              <a:t>; Marine substrate map. Currently in 1: 1 million, but aiming for 1: 250 000 covering all European waters</a:t>
            </a:r>
          </a:p>
        </p:txBody>
      </p:sp>
      <p:sp>
        <p:nvSpPr>
          <p:cNvPr id="13" name="Tekstboks 12"/>
          <p:cNvSpPr txBox="1"/>
          <p:nvPr/>
        </p:nvSpPr>
        <p:spPr>
          <a:xfrm>
            <a:off x="6190351" y="5590981"/>
            <a:ext cx="2342089" cy="646331"/>
          </a:xfrm>
          <a:prstGeom prst="rect">
            <a:avLst/>
          </a:prstGeom>
          <a:noFill/>
        </p:spPr>
        <p:txBody>
          <a:bodyPr wrap="square" rtlCol="0">
            <a:spAutoFit/>
          </a:bodyPr>
          <a:lstStyle/>
          <a:p>
            <a:r>
              <a:rPr lang="en-GB" sz="1200" b="1" dirty="0">
                <a:solidFill>
                  <a:prstClr val="black"/>
                </a:solidFill>
              </a:rPr>
              <a:t>GEMAS</a:t>
            </a:r>
            <a:r>
              <a:rPr lang="en-GB" sz="1200" dirty="0">
                <a:solidFill>
                  <a:prstClr val="black"/>
                </a:solidFill>
              </a:rPr>
              <a:t>; geochemical mapping of agricultural and grazing land soils of Europe</a:t>
            </a:r>
          </a:p>
        </p:txBody>
      </p:sp>
    </p:spTree>
    <p:extLst>
      <p:ext uri="{BB962C8B-B14F-4D97-AF65-F5344CB8AC3E}">
        <p14:creationId xmlns:p14="http://schemas.microsoft.com/office/powerpoint/2010/main" val="186479198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1"/>
          <p:cNvPicPr>
            <a:picLocks noChangeAspect="1"/>
          </p:cNvPicPr>
          <p:nvPr/>
        </p:nvPicPr>
        <p:blipFill>
          <a:blip r:embed="rId2" cstate="print"/>
          <a:srcRect/>
          <a:stretch>
            <a:fillRect/>
          </a:stretch>
        </p:blipFill>
        <p:spPr bwMode="auto">
          <a:xfrm>
            <a:off x="683568" y="1124744"/>
            <a:ext cx="7830356" cy="5616624"/>
          </a:xfrm>
          <a:prstGeom prst="rect">
            <a:avLst/>
          </a:prstGeom>
          <a:noFill/>
          <a:ln w="9525">
            <a:noFill/>
            <a:miter lim="800000"/>
            <a:headEnd/>
            <a:tailEnd/>
          </a:ln>
        </p:spPr>
      </p:pic>
      <p:sp>
        <p:nvSpPr>
          <p:cNvPr id="4" name="Text Box 3"/>
          <p:cNvSpPr txBox="1">
            <a:spLocks noChangeArrowheads="1"/>
          </p:cNvSpPr>
          <p:nvPr/>
        </p:nvSpPr>
        <p:spPr bwMode="auto">
          <a:xfrm>
            <a:off x="6624736" y="2372687"/>
            <a:ext cx="2555776" cy="1200329"/>
          </a:xfrm>
          <a:prstGeom prst="rect">
            <a:avLst/>
          </a:prstGeom>
          <a:noFill/>
          <a:ln w="9525">
            <a:noFill/>
            <a:miter lim="800000"/>
            <a:headEnd/>
            <a:tailEnd/>
          </a:ln>
        </p:spPr>
        <p:txBody>
          <a:bodyPr wrap="square">
            <a:spAutoFit/>
          </a:bodyPr>
          <a:lstStyle/>
          <a:p>
            <a:pPr eaLnBrk="0" hangingPunct="0"/>
            <a:r>
              <a:rPr lang="en-US" b="1" dirty="0" err="1">
                <a:solidFill>
                  <a:srgbClr val="0070C0"/>
                </a:solidFill>
                <a:latin typeface="Verdana" pitchFamily="34" charset="0"/>
                <a:ea typeface="Verdana" pitchFamily="34" charset="0"/>
                <a:cs typeface="Verdana" pitchFamily="34" charset="0"/>
                <a:sym typeface="Wingdings" pitchFamily="2" charset="2"/>
              </a:rPr>
              <a:t>ProMine</a:t>
            </a:r>
            <a:r>
              <a:rPr lang="en-US" b="1" dirty="0">
                <a:solidFill>
                  <a:srgbClr val="0070C0"/>
                </a:solidFill>
                <a:latin typeface="Verdana" pitchFamily="34" charset="0"/>
                <a:ea typeface="Verdana" pitchFamily="34" charset="0"/>
                <a:cs typeface="Verdana" pitchFamily="34" charset="0"/>
                <a:sym typeface="Wingdings" pitchFamily="2" charset="2"/>
              </a:rPr>
              <a:t> mineral deposits database</a:t>
            </a:r>
          </a:p>
          <a:p>
            <a:pPr eaLnBrk="0" hangingPunct="0"/>
            <a:endParaRPr lang="en-US" b="1" dirty="0">
              <a:solidFill>
                <a:srgbClr val="0070C0"/>
              </a:solidFill>
              <a:latin typeface="Verdana" pitchFamily="34" charset="0"/>
              <a:ea typeface="Verdana" pitchFamily="34" charset="0"/>
              <a:cs typeface="Verdana" pitchFamily="34" charset="0"/>
              <a:sym typeface="Wingdings" pitchFamily="2" charset="2"/>
            </a:endParaRPr>
          </a:p>
          <a:p>
            <a:pPr eaLnBrk="0" hangingPunct="0"/>
            <a:r>
              <a:rPr lang="en-US" b="1" dirty="0">
                <a:solidFill>
                  <a:srgbClr val="0070C0"/>
                </a:solidFill>
                <a:latin typeface="Verdana" pitchFamily="34" charset="0"/>
                <a:ea typeface="Verdana" pitchFamily="34" charset="0"/>
                <a:cs typeface="Verdana" pitchFamily="34" charset="0"/>
                <a:sym typeface="Wingdings" pitchFamily="2" charset="2"/>
              </a:rPr>
              <a:t>12,979 records</a:t>
            </a:r>
            <a:endParaRPr lang="en-US" b="1" dirty="0">
              <a:solidFill>
                <a:srgbClr val="0070C0"/>
              </a:solidFill>
              <a:latin typeface="Verdana" pitchFamily="34" charset="0"/>
              <a:ea typeface="Verdana" pitchFamily="34" charset="0"/>
              <a:cs typeface="Verdana" pitchFamily="34" charset="0"/>
            </a:endParaRPr>
          </a:p>
        </p:txBody>
      </p:sp>
      <p:sp>
        <p:nvSpPr>
          <p:cNvPr id="5" name="Title 1"/>
          <p:cNvSpPr>
            <a:spLocks noGrp="1"/>
          </p:cNvSpPr>
          <p:nvPr>
            <p:ph type="title"/>
          </p:nvPr>
        </p:nvSpPr>
        <p:spPr>
          <a:xfrm>
            <a:off x="0" y="188640"/>
            <a:ext cx="8686800" cy="994122"/>
          </a:xfrm>
        </p:spPr>
        <p:txBody>
          <a:bodyPr>
            <a:normAutofit fontScale="90000"/>
          </a:bodyPr>
          <a:lstStyle/>
          <a:p>
            <a:r>
              <a:rPr lang="it-IT" dirty="0" err="1"/>
              <a:t>Unique</a:t>
            </a:r>
            <a:r>
              <a:rPr lang="it-IT" dirty="0"/>
              <a:t> pan-</a:t>
            </a:r>
            <a:r>
              <a:rPr lang="it-IT" dirty="0" err="1"/>
              <a:t>European</a:t>
            </a:r>
            <a:r>
              <a:rPr lang="it-IT" dirty="0"/>
              <a:t> </a:t>
            </a:r>
            <a:r>
              <a:rPr lang="it-IT" dirty="0" err="1"/>
              <a:t>datasets</a:t>
            </a:r>
            <a:br>
              <a:rPr lang="it-IT" dirty="0"/>
            </a:br>
            <a:r>
              <a:rPr lang="it-IT" dirty="0"/>
              <a:t>(</a:t>
            </a:r>
            <a:r>
              <a:rPr lang="it-IT" dirty="0" err="1"/>
              <a:t>mineral</a:t>
            </a:r>
            <a:r>
              <a:rPr lang="it-IT" dirty="0"/>
              <a:t> </a:t>
            </a:r>
            <a:r>
              <a:rPr lang="it-IT" dirty="0" err="1"/>
              <a:t>deposits</a:t>
            </a:r>
            <a:r>
              <a:rPr lang="it-IT" dirty="0"/>
              <a:t>)</a:t>
            </a:r>
          </a:p>
        </p:txBody>
      </p:sp>
    </p:spTree>
    <p:extLst>
      <p:ext uri="{BB962C8B-B14F-4D97-AF65-F5344CB8AC3E}">
        <p14:creationId xmlns:p14="http://schemas.microsoft.com/office/powerpoint/2010/main" val="1517404308"/>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item1.xml><?xml version="1.0" encoding="utf-8"?>
<?mso-contentType ?>
<spe:Receivers xmlns:spe="http://schemas.microsoft.com/sharepoint/events"/>
</file>

<file path=customXml/item2.xml><?xml version="1.0" encoding="utf-8"?>
<ct:contentTypeSchema xmlns:ct="http://schemas.microsoft.com/office/2006/metadata/contentType" xmlns:ma="http://schemas.microsoft.com/office/2006/metadata/properties/metaAttributes" ct:_="" ma:_="" ma:contentTypeName="Documento" ma:contentTypeID="0x0101005D9D585549D5A74AB9C7C4625D27AB24" ma:contentTypeVersion="2" ma:contentTypeDescription="Crear nuevo documento." ma:contentTypeScope="" ma:versionID="542e11f177e508ae35af2a9c975ac715">
  <xsd:schema xmlns:xsd="http://www.w3.org/2001/XMLSchema" xmlns:xs="http://www.w3.org/2001/XMLSchema" xmlns:p="http://schemas.microsoft.com/office/2006/metadata/properties" xmlns:ns2="596869a7-eb7e-40f0-9e8c-964dac23f706" targetNamespace="http://schemas.microsoft.com/office/2006/metadata/properties" ma:root="true" ma:fieldsID="7e3423ca72e1e201701175621ae40da6" ns2:_="">
    <xsd:import namespace="596869a7-eb7e-40f0-9e8c-964dac23f706"/>
    <xsd:element name="properties">
      <xsd:complexType>
        <xsd:sequence>
          <xsd:element name="documentManagement">
            <xsd:complexType>
              <xsd:all>
                <xsd:element ref="ns2:_dlc_DocId" minOccurs="0"/>
                <xsd:element ref="ns2:_dlc_DocIdUrl" minOccurs="0"/>
                <xsd:element ref="ns2:_dlc_DocIdPersistId"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596869a7-eb7e-40f0-9e8c-964dac23f706" elementFormDefault="qualified">
    <xsd:import namespace="http://schemas.microsoft.com/office/2006/documentManagement/types"/>
    <xsd:import namespace="http://schemas.microsoft.com/office/infopath/2007/PartnerControls"/>
    <xsd:element name="_dlc_DocId" ma:index="8" nillable="true" ma:displayName="Valor de Id. de documento" ma:description="El valor del identificador de documento asignado a este elemento." ma:internalName="_dlc_DocId" ma:readOnly="true">
      <xsd:simpleType>
        <xsd:restriction base="dms:Text"/>
      </xsd:simpleType>
    </xsd:element>
    <xsd:element name="_dlc_DocIdUrl" ma:index="9" nillable="true" ma:displayName="Id. de documento" ma:description="Vínculo permanente a este documento." ma:hidden="true" ma:internalName="_dlc_DocIdUrl" ma:readOnly="true">
      <xsd:complexType>
        <xsd:complexContent>
          <xsd:extension base="dms:URL">
            <xsd:sequence>
              <xsd:element name="Url" type="dms:ValidUrl" minOccurs="0" nillable="true"/>
              <xsd:element name="Description" type="xsd:string" nillable="true"/>
            </xsd:sequence>
          </xsd:extension>
        </xsd:complexContent>
      </xsd:complexType>
    </xsd:element>
    <xsd:element name="_dlc_DocIdPersistId" ma:index="10" nillable="true" ma:displayName="Persist ID" ma:description="Keep ID on add." ma:hidden="true" ma:internalName="_dlc_DocIdPersistId" ma:readOnly="true">
      <xsd:simpleType>
        <xsd:restriction base="dms:Boolea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Tipo de contenido"/>
        <xsd:element ref="dc:title" minOccurs="0" maxOccurs="1" ma:index="4" ma:displayName="Título"/>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4.xml><?xml version="1.0" encoding="utf-8"?>
<p:properties xmlns:p="http://schemas.microsoft.com/office/2006/metadata/properties" xmlns:xsi="http://www.w3.org/2001/XMLSchema-instance" xmlns:pc="http://schemas.microsoft.com/office/infopath/2007/PartnerControls">
  <documentManagement>
    <_dlc_DocId xmlns="596869a7-eb7e-40f0-9e8c-964dac23f706">25XCQX5SHMCR-151644272-11</_dlc_DocId>
    <_dlc_DocIdUrl xmlns="596869a7-eb7e-40f0-9e8c-964dac23f706">
      <Url>https://www2.sgc.gov.co/Publicaciones/_layouts/15/DocIdRedir.aspx?ID=25XCQX5SHMCR-151644272-11</Url>
      <Description>25XCQX5SHMCR-151644272-11</Description>
    </_dlc_DocIdUrl>
  </documentManagement>
</p:properties>
</file>

<file path=customXml/itemProps1.xml><?xml version="1.0" encoding="utf-8"?>
<ds:datastoreItem xmlns:ds="http://schemas.openxmlformats.org/officeDocument/2006/customXml" ds:itemID="{8A676E06-56B3-48F0-B5E1-FD2236225E05}"/>
</file>

<file path=customXml/itemProps2.xml><?xml version="1.0" encoding="utf-8"?>
<ds:datastoreItem xmlns:ds="http://schemas.openxmlformats.org/officeDocument/2006/customXml" ds:itemID="{D3E27D50-2FAA-41BD-A22D-C64B8530B9E9}"/>
</file>

<file path=customXml/itemProps3.xml><?xml version="1.0" encoding="utf-8"?>
<ds:datastoreItem xmlns:ds="http://schemas.openxmlformats.org/officeDocument/2006/customXml" ds:itemID="{DA4E2875-6B03-4D68-9E62-D788BCFE55B5}"/>
</file>

<file path=customXml/itemProps4.xml><?xml version="1.0" encoding="utf-8"?>
<ds:datastoreItem xmlns:ds="http://schemas.openxmlformats.org/officeDocument/2006/customXml" ds:itemID="{35CD3C89-4863-420F-BE01-6DE84D15979D}"/>
</file>

<file path=docProps/app.xml><?xml version="1.0" encoding="utf-8"?>
<Properties xmlns="http://schemas.openxmlformats.org/officeDocument/2006/extended-properties" xmlns:vt="http://schemas.openxmlformats.org/officeDocument/2006/docPropsVTypes">
  <TotalTime>0</TotalTime>
  <Words>1162</Words>
  <Application>Microsoft Office PowerPoint</Application>
  <PresentationFormat>On-screen Show (4:3)</PresentationFormat>
  <Paragraphs>215</Paragraphs>
  <Slides>28</Slides>
  <Notes>6</Notes>
  <HiddenSlides>0</HiddenSlides>
  <MMClips>0</MMClips>
  <ScaleCrop>false</ScaleCrop>
  <HeadingPairs>
    <vt:vector size="6" baseType="variant">
      <vt:variant>
        <vt:lpstr>Fonts Used</vt:lpstr>
      </vt:variant>
      <vt:variant>
        <vt:i4>11</vt:i4>
      </vt:variant>
      <vt:variant>
        <vt:lpstr>Theme</vt:lpstr>
      </vt:variant>
      <vt:variant>
        <vt:i4>1</vt:i4>
      </vt:variant>
      <vt:variant>
        <vt:lpstr>Slide Titles</vt:lpstr>
      </vt:variant>
      <vt:variant>
        <vt:i4>28</vt:i4>
      </vt:variant>
    </vt:vector>
  </HeadingPairs>
  <TitlesOfParts>
    <vt:vector size="40" baseType="lpstr">
      <vt:lpstr>ＭＳ Ｐゴシック</vt:lpstr>
      <vt:lpstr>ＭＳ Ｐゴシック</vt:lpstr>
      <vt:lpstr>Abadi MT Condensed Light</vt:lpstr>
      <vt:lpstr>Arial</vt:lpstr>
      <vt:lpstr>Browallia New</vt:lpstr>
      <vt:lpstr>Calibri</vt:lpstr>
      <vt:lpstr>Calibri Light</vt:lpstr>
      <vt:lpstr>Euphemia</vt:lpstr>
      <vt:lpstr>Times New Roman</vt:lpstr>
      <vt:lpstr>Verdana</vt:lpstr>
      <vt:lpstr>Wingdings</vt:lpstr>
      <vt:lpstr>Office Theme</vt:lpstr>
      <vt:lpstr>EuroGeoSurveys</vt:lpstr>
      <vt:lpstr>Index</vt:lpstr>
      <vt:lpstr>PowerPoint Presentation</vt:lpstr>
      <vt:lpstr>EGS Organisation </vt:lpstr>
      <vt:lpstr>PowerPoint Presentation</vt:lpstr>
      <vt:lpstr>International Cooperation &amp; Development</vt:lpstr>
      <vt:lpstr>EGS Strategic Vision:  towards a European Geological Service</vt:lpstr>
      <vt:lpstr>Examples</vt:lpstr>
      <vt:lpstr>Unique pan-European datasets (mineral deposits)</vt:lpstr>
      <vt:lpstr>PowerPoint Presentation</vt:lpstr>
      <vt:lpstr>http://www.europe-geology.eu </vt:lpstr>
      <vt:lpstr>PowerPoint Presentation</vt:lpstr>
      <vt:lpstr>Since the MoU signature…</vt:lpstr>
      <vt:lpstr>Intermin</vt:lpstr>
      <vt:lpstr>PowerPoint Presentation</vt:lpstr>
      <vt:lpstr>Geoheritage</vt:lpstr>
      <vt:lpstr>Geoheritage in EGS</vt:lpstr>
      <vt:lpstr>PowerPoint Presentation</vt:lpstr>
      <vt:lpstr>PowerPoint Presentation</vt:lpstr>
      <vt:lpstr>Figures of the work-package</vt:lpstr>
      <vt:lpstr>Methodology of the trainings</vt:lpstr>
      <vt:lpstr>Content of the courses</vt:lpstr>
      <vt:lpstr>Location of training sessions</vt:lpstr>
      <vt:lpstr>Activities in the GSs</vt:lpstr>
      <vt:lpstr>National Level</vt:lpstr>
      <vt:lpstr>PowerPoint Presentation</vt:lpstr>
      <vt:lpstr>For your Information…</vt:lpstr>
      <vt:lpstr>PowerPoint Presentation</vt:lpstr>
    </vt:vector>
  </TitlesOfParts>
  <Company>Microsoft</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Claudia Delfini</dc:creator>
  <cp:lastModifiedBy>Isabel Pino</cp:lastModifiedBy>
  <cp:revision>183</cp:revision>
  <dcterms:created xsi:type="dcterms:W3CDTF">2013-12-16T12:53:09Z</dcterms:created>
  <dcterms:modified xsi:type="dcterms:W3CDTF">2017-11-21T23:52:58Z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0x0101005D9D585549D5A74AB9C7C4625D27AB24</vt:lpwstr>
  </property>
  <property fmtid="{D5CDD505-2E9C-101B-9397-08002B2CF9AE}" pid="3" name="_dlc_DocIdItemGuid">
    <vt:lpwstr>6415b181-13e6-4c2a-a234-ebd76eefa3be</vt:lpwstr>
  </property>
</Properties>
</file>